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9"/>
  </p:notesMasterIdLst>
  <p:sldIdLst>
    <p:sldId id="256" r:id="rId5"/>
    <p:sldId id="292" r:id="rId6"/>
    <p:sldId id="293" r:id="rId7"/>
    <p:sldId id="337" r:id="rId8"/>
    <p:sldId id="338" r:id="rId9"/>
    <p:sldId id="374" r:id="rId10"/>
    <p:sldId id="340" r:id="rId11"/>
    <p:sldId id="295" r:id="rId12"/>
    <p:sldId id="375" r:id="rId13"/>
    <p:sldId id="309" r:id="rId14"/>
    <p:sldId id="334" r:id="rId15"/>
    <p:sldId id="342" r:id="rId16"/>
    <p:sldId id="376" r:id="rId17"/>
    <p:sldId id="296" r:id="rId18"/>
    <p:sldId id="280" r:id="rId19"/>
    <p:sldId id="281" r:id="rId20"/>
    <p:sldId id="350" r:id="rId21"/>
    <p:sldId id="351" r:id="rId22"/>
    <p:sldId id="352" r:id="rId23"/>
    <p:sldId id="377" r:id="rId24"/>
    <p:sldId id="354" r:id="rId25"/>
    <p:sldId id="355" r:id="rId26"/>
    <p:sldId id="356" r:id="rId27"/>
    <p:sldId id="341" r:id="rId28"/>
    <p:sldId id="360" r:id="rId29"/>
    <p:sldId id="361" r:id="rId30"/>
    <p:sldId id="362" r:id="rId31"/>
    <p:sldId id="378" r:id="rId32"/>
    <p:sldId id="335" r:id="rId33"/>
    <p:sldId id="336" r:id="rId34"/>
    <p:sldId id="345" r:id="rId35"/>
    <p:sldId id="346" r:id="rId36"/>
    <p:sldId id="390" r:id="rId37"/>
    <p:sldId id="363" r:id="rId38"/>
    <p:sldId id="364" r:id="rId39"/>
    <p:sldId id="365" r:id="rId40"/>
    <p:sldId id="344" r:id="rId41"/>
    <p:sldId id="391" r:id="rId42"/>
    <p:sldId id="333" r:id="rId43"/>
    <p:sldId id="392" r:id="rId44"/>
    <p:sldId id="384" r:id="rId45"/>
    <p:sldId id="385" r:id="rId46"/>
    <p:sldId id="396" r:id="rId47"/>
    <p:sldId id="386" r:id="rId48"/>
    <p:sldId id="395" r:id="rId49"/>
    <p:sldId id="394" r:id="rId50"/>
    <p:sldId id="308" r:id="rId51"/>
    <p:sldId id="357" r:id="rId52"/>
    <p:sldId id="358" r:id="rId53"/>
    <p:sldId id="359" r:id="rId54"/>
    <p:sldId id="387" r:id="rId55"/>
    <p:sldId id="388" r:id="rId56"/>
    <p:sldId id="389" r:id="rId57"/>
    <p:sldId id="366" r:id="rId58"/>
    <p:sldId id="367" r:id="rId59"/>
    <p:sldId id="368" r:id="rId60"/>
    <p:sldId id="399" r:id="rId61"/>
    <p:sldId id="400" r:id="rId62"/>
    <p:sldId id="349" r:id="rId63"/>
    <p:sldId id="369" r:id="rId64"/>
    <p:sldId id="370" r:id="rId65"/>
    <p:sldId id="371" r:id="rId66"/>
    <p:sldId id="289" r:id="rId67"/>
    <p:sldId id="282" r:id="rId68"/>
    <p:sldId id="329" r:id="rId69"/>
    <p:sldId id="324" r:id="rId70"/>
    <p:sldId id="379" r:id="rId71"/>
    <p:sldId id="331" r:id="rId72"/>
    <p:sldId id="380" r:id="rId73"/>
    <p:sldId id="381" r:id="rId74"/>
    <p:sldId id="382" r:id="rId75"/>
    <p:sldId id="383" r:id="rId76"/>
    <p:sldId id="397" r:id="rId77"/>
    <p:sldId id="398"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Dresselhaus" initials="AD" lastIdx="5" clrIdx="0">
    <p:extLst>
      <p:ext uri="{19B8F6BF-5375-455C-9EA6-DF929625EA0E}">
        <p15:presenceInfo xmlns:p15="http://schemas.microsoft.com/office/powerpoint/2012/main" userId="S::adresselhaus@aph.org::a0831a5c-2e55-4aa4-b734-c89a1d1475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FF"/>
    <a:srgbClr val="23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73258" autoAdjust="0"/>
  </p:normalViewPr>
  <p:slideViewPr>
    <p:cSldViewPr snapToGrid="0" snapToObjects="1">
      <p:cViewPr varScale="1">
        <p:scale>
          <a:sx n="67" d="100"/>
          <a:sy n="67" d="100"/>
        </p:scale>
        <p:origin x="852"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91F2D-FE59-4A32-97FC-14452A623221}" type="datetimeFigureOut">
              <a:rPr lang="en-US" smtClean="0"/>
              <a:t>3/18/2025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B405A-66F0-4FE9-8F7C-07B3E08DBDDB}" type="slidenum">
              <a:rPr lang="en-US" smtClean="0"/>
              <a:t>‹#›</a:t>
            </a:fld>
            <a:endParaRPr lang="en-US" dirty="0"/>
          </a:p>
        </p:txBody>
      </p:sp>
    </p:spTree>
    <p:extLst>
      <p:ext uri="{BB962C8B-B14F-4D97-AF65-F5344CB8AC3E}">
        <p14:creationId xmlns:p14="http://schemas.microsoft.com/office/powerpoint/2010/main" val="379013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uxburysystems.com/documentation/dbt12.5/the_menus/menu_document/doc_mod_style.htm"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duxburysystems.com/documentation/dbt12.5/Templates_Styles_Codes/Codes/codes_quick_reference.ht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Layout: Title Slide</a:t>
            </a:r>
          </a:p>
        </p:txBody>
      </p:sp>
      <p:sp>
        <p:nvSpPr>
          <p:cNvPr id="4" name="Slide Number Placeholder 3"/>
          <p:cNvSpPr>
            <a:spLocks noGrp="1"/>
          </p:cNvSpPr>
          <p:nvPr>
            <p:ph type="sldNum" sz="quarter" idx="5"/>
          </p:nvPr>
        </p:nvSpPr>
        <p:spPr/>
        <p:txBody>
          <a:bodyPr/>
          <a:lstStyle/>
          <a:p>
            <a:fld id="{E21B405A-66F0-4FE9-8F7C-07B3E08DBDDB}" type="slidenum">
              <a:rPr lang="en-US" smtClean="0"/>
              <a:t>1</a:t>
            </a:fld>
            <a:endParaRPr lang="en-US" dirty="0"/>
          </a:p>
        </p:txBody>
      </p:sp>
    </p:spTree>
    <p:extLst>
      <p:ext uri="{BB962C8B-B14F-4D97-AF65-F5344CB8AC3E}">
        <p14:creationId xmlns:p14="http://schemas.microsoft.com/office/powerpoint/2010/main" val="2985892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Layout: Comparison</a:t>
            </a:r>
          </a:p>
        </p:txBody>
      </p:sp>
      <p:sp>
        <p:nvSpPr>
          <p:cNvPr id="4" name="Slide Number Placeholder 3"/>
          <p:cNvSpPr>
            <a:spLocks noGrp="1"/>
          </p:cNvSpPr>
          <p:nvPr>
            <p:ph type="sldNum" sz="quarter" idx="5"/>
          </p:nvPr>
        </p:nvSpPr>
        <p:spPr/>
        <p:txBody>
          <a:bodyPr/>
          <a:lstStyle/>
          <a:p>
            <a:fld id="{E21B405A-66F0-4FE9-8F7C-07B3E08DBDDB}" type="slidenum">
              <a:rPr lang="en-US" smtClean="0"/>
              <a:t>64</a:t>
            </a:fld>
            <a:endParaRPr lang="en-US" dirty="0"/>
          </a:p>
        </p:txBody>
      </p:sp>
    </p:spTree>
    <p:extLst>
      <p:ext uri="{BB962C8B-B14F-4D97-AF65-F5344CB8AC3E}">
        <p14:creationId xmlns:p14="http://schemas.microsoft.com/office/powerpoint/2010/main" val="3971935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links are to the 14.1 documentation. Other online documentations exist though!</a:t>
            </a:r>
          </a:p>
          <a:p>
            <a:r>
              <a:rPr lang="en-US" dirty="0"/>
              <a:t>Like the ones for 12.7:</a:t>
            </a:r>
          </a:p>
          <a:p>
            <a:r>
              <a:rPr lang="en-US" sz="1800" u="sng" dirty="0">
                <a:solidFill>
                  <a:srgbClr val="0563C1"/>
                </a:solidFill>
                <a:effectLst/>
                <a:latin typeface="Tahoma" panose="020B0604030504040204" pitchFamily="34" charset="0"/>
                <a:ea typeface="Calibri" panose="020F0502020204030204" pitchFamily="34" charset="0"/>
                <a:hlinkClick r:id="rId3"/>
              </a:rPr>
              <a:t>Document: Modify Style</a:t>
            </a:r>
            <a:endParaRPr lang="en-US" sz="1800" u="sng" dirty="0">
              <a:solidFill>
                <a:srgbClr val="0563C1"/>
              </a:solidFill>
              <a:effectLst/>
              <a:latin typeface="Tahoma" panose="020B0604030504040204" pitchFamily="34" charset="0"/>
              <a:ea typeface="Calibri" panose="020F0502020204030204" pitchFamily="34" charset="0"/>
            </a:endParaRPr>
          </a:p>
          <a:p>
            <a:r>
              <a:rPr lang="en-US" sz="1800" u="sng" dirty="0">
                <a:solidFill>
                  <a:srgbClr val="0563C1"/>
                </a:solidFill>
                <a:effectLst/>
                <a:latin typeface="Tahoma" panose="020B0604030504040204" pitchFamily="34" charset="0"/>
                <a:ea typeface="Calibri" panose="020F0502020204030204" pitchFamily="34" charset="0"/>
                <a:hlinkClick r:id="rId4"/>
              </a:rPr>
              <a:t>DBT Codes Quick Reference</a:t>
            </a:r>
            <a:endParaRPr lang="en-US" dirty="0"/>
          </a:p>
        </p:txBody>
      </p:sp>
      <p:sp>
        <p:nvSpPr>
          <p:cNvPr id="4" name="Slide Number Placeholder 3"/>
          <p:cNvSpPr>
            <a:spLocks noGrp="1"/>
          </p:cNvSpPr>
          <p:nvPr>
            <p:ph type="sldNum" sz="quarter" idx="5"/>
          </p:nvPr>
        </p:nvSpPr>
        <p:spPr/>
        <p:txBody>
          <a:bodyPr/>
          <a:lstStyle/>
          <a:p>
            <a:fld id="{E21B405A-66F0-4FE9-8F7C-07B3E08DBDDB}" type="slidenum">
              <a:rPr lang="en-US" smtClean="0"/>
              <a:t>70</a:t>
            </a:fld>
            <a:endParaRPr lang="en-US" dirty="0"/>
          </a:p>
        </p:txBody>
      </p:sp>
    </p:spTree>
    <p:extLst>
      <p:ext uri="{BB962C8B-B14F-4D97-AF65-F5344CB8AC3E}">
        <p14:creationId xmlns:p14="http://schemas.microsoft.com/office/powerpoint/2010/main" val="1648350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Layout: Comparison</a:t>
            </a:r>
          </a:p>
        </p:txBody>
      </p:sp>
      <p:sp>
        <p:nvSpPr>
          <p:cNvPr id="4" name="Slide Number Placeholder 3"/>
          <p:cNvSpPr>
            <a:spLocks noGrp="1"/>
          </p:cNvSpPr>
          <p:nvPr>
            <p:ph type="sldNum" sz="quarter" idx="5"/>
          </p:nvPr>
        </p:nvSpPr>
        <p:spPr/>
        <p:txBody>
          <a:bodyPr/>
          <a:lstStyle/>
          <a:p>
            <a:fld id="{E21B405A-66F0-4FE9-8F7C-07B3E08DBDDB}" type="slidenum">
              <a:rPr lang="en-US" smtClean="0"/>
              <a:t>3</a:t>
            </a:fld>
            <a:endParaRPr lang="en-US" dirty="0"/>
          </a:p>
        </p:txBody>
      </p:sp>
    </p:spTree>
    <p:extLst>
      <p:ext uri="{BB962C8B-B14F-4D97-AF65-F5344CB8AC3E}">
        <p14:creationId xmlns:p14="http://schemas.microsoft.com/office/powerpoint/2010/main" val="40515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Layout: Section Header</a:t>
            </a:r>
          </a:p>
        </p:txBody>
      </p:sp>
      <p:sp>
        <p:nvSpPr>
          <p:cNvPr id="4" name="Slide Number Placeholder 3"/>
          <p:cNvSpPr>
            <a:spLocks noGrp="1"/>
          </p:cNvSpPr>
          <p:nvPr>
            <p:ph type="sldNum" sz="quarter" idx="5"/>
          </p:nvPr>
        </p:nvSpPr>
        <p:spPr/>
        <p:txBody>
          <a:bodyPr/>
          <a:lstStyle/>
          <a:p>
            <a:fld id="{E21B405A-66F0-4FE9-8F7C-07B3E08DBDDB}" type="slidenum">
              <a:rPr lang="en-US" smtClean="0"/>
              <a:t>4</a:t>
            </a:fld>
            <a:endParaRPr lang="en-US" dirty="0"/>
          </a:p>
        </p:txBody>
      </p:sp>
    </p:spTree>
    <p:extLst>
      <p:ext uri="{BB962C8B-B14F-4D97-AF65-F5344CB8AC3E}">
        <p14:creationId xmlns:p14="http://schemas.microsoft.com/office/powerpoint/2010/main" val="69618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rial Unicode MS"/>
              </a:rPr>
              <a:t>JAWS command: </a:t>
            </a:r>
            <a:r>
              <a:rPr lang="en-US" sz="1800" b="1" i="0" dirty="0">
                <a:solidFill>
                  <a:srgbClr val="000000"/>
                </a:solidFill>
                <a:effectLst/>
                <a:latin typeface="Arial Unicode MS"/>
              </a:rPr>
              <a:t>Alt + 7</a:t>
            </a:r>
            <a:r>
              <a:rPr lang="en-US" sz="1800" b="0" i="0" dirty="0">
                <a:solidFill>
                  <a:srgbClr val="000000"/>
                </a:solidFill>
                <a:effectLst/>
                <a:latin typeface="Arial Unicode MS"/>
              </a:rPr>
              <a:t> - (on top number row) - Reads the translated line. </a:t>
            </a:r>
          </a:p>
        </p:txBody>
      </p:sp>
      <p:sp>
        <p:nvSpPr>
          <p:cNvPr id="4" name="Slide Number Placeholder 3"/>
          <p:cNvSpPr>
            <a:spLocks noGrp="1"/>
          </p:cNvSpPr>
          <p:nvPr>
            <p:ph type="sldNum" sz="quarter" idx="5"/>
          </p:nvPr>
        </p:nvSpPr>
        <p:spPr/>
        <p:txBody>
          <a:bodyPr/>
          <a:lstStyle/>
          <a:p>
            <a:fld id="{E21B405A-66F0-4FE9-8F7C-07B3E08DBDDB}" type="slidenum">
              <a:rPr lang="en-US" smtClean="0"/>
              <a:t>6</a:t>
            </a:fld>
            <a:endParaRPr lang="en-US" dirty="0"/>
          </a:p>
        </p:txBody>
      </p:sp>
    </p:spTree>
    <p:extLst>
      <p:ext uri="{BB962C8B-B14F-4D97-AF65-F5344CB8AC3E}">
        <p14:creationId xmlns:p14="http://schemas.microsoft.com/office/powerpoint/2010/main" val="43081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Layout: Section Header</a:t>
            </a:r>
          </a:p>
        </p:txBody>
      </p:sp>
      <p:sp>
        <p:nvSpPr>
          <p:cNvPr id="4" name="Slide Number Placeholder 3"/>
          <p:cNvSpPr>
            <a:spLocks noGrp="1"/>
          </p:cNvSpPr>
          <p:nvPr>
            <p:ph type="sldNum" sz="quarter" idx="5"/>
          </p:nvPr>
        </p:nvSpPr>
        <p:spPr/>
        <p:txBody>
          <a:bodyPr/>
          <a:lstStyle/>
          <a:p>
            <a:fld id="{E21B405A-66F0-4FE9-8F7C-07B3E08DBDDB}" type="slidenum">
              <a:rPr lang="en-US" smtClean="0"/>
              <a:t>8</a:t>
            </a:fld>
            <a:endParaRPr lang="en-US" dirty="0"/>
          </a:p>
        </p:txBody>
      </p:sp>
    </p:spTree>
    <p:extLst>
      <p:ext uri="{BB962C8B-B14F-4D97-AF65-F5344CB8AC3E}">
        <p14:creationId xmlns:p14="http://schemas.microsoft.com/office/powerpoint/2010/main" val="111761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look! The file name says dot! D! X! B!</a:t>
            </a:r>
          </a:p>
        </p:txBody>
      </p:sp>
      <p:sp>
        <p:nvSpPr>
          <p:cNvPr id="4" name="Slide Number Placeholder 3"/>
          <p:cNvSpPr>
            <a:spLocks noGrp="1"/>
          </p:cNvSpPr>
          <p:nvPr>
            <p:ph type="sldNum" sz="quarter" idx="5"/>
          </p:nvPr>
        </p:nvSpPr>
        <p:spPr/>
        <p:txBody>
          <a:bodyPr/>
          <a:lstStyle/>
          <a:p>
            <a:fld id="{E21B405A-66F0-4FE9-8F7C-07B3E08DBDDB}" type="slidenum">
              <a:rPr lang="en-US" smtClean="0"/>
              <a:t>13</a:t>
            </a:fld>
            <a:endParaRPr lang="en-US" dirty="0"/>
          </a:p>
        </p:txBody>
      </p:sp>
    </p:spTree>
    <p:extLst>
      <p:ext uri="{BB962C8B-B14F-4D97-AF65-F5344CB8AC3E}">
        <p14:creationId xmlns:p14="http://schemas.microsoft.com/office/powerpoint/2010/main" val="2766024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test the six-key capabilities (n-key rollover) of your keyboard in the p</a:t>
            </a:r>
            <a:r>
              <a:rPr lang="en-US" sz="1800" dirty="0">
                <a:effectLst/>
                <a:latin typeface="Verdana" panose="020B0604030504040204" pitchFamily="34" charset="0"/>
                <a:ea typeface="Calibri" panose="020F0502020204030204" pitchFamily="34" charset="0"/>
                <a:cs typeface="Times New Roman" panose="02020603050405020304" pitchFamily="18" charset="0"/>
              </a:rPr>
              <a:t>age “Six Key Input” (for testing keyboard) in APH’s UEB Math Tutorial: https://uebmath.aphtech.org/sixdot</a:t>
            </a:r>
          </a:p>
          <a:p>
            <a:endParaRPr lang="en-US" dirty="0"/>
          </a:p>
        </p:txBody>
      </p:sp>
      <p:sp>
        <p:nvSpPr>
          <p:cNvPr id="4" name="Slide Number Placeholder 3"/>
          <p:cNvSpPr>
            <a:spLocks noGrp="1"/>
          </p:cNvSpPr>
          <p:nvPr>
            <p:ph type="sldNum" sz="quarter" idx="5"/>
          </p:nvPr>
        </p:nvSpPr>
        <p:spPr/>
        <p:txBody>
          <a:bodyPr/>
          <a:lstStyle/>
          <a:p>
            <a:fld id="{E21B405A-66F0-4FE9-8F7C-07B3E08DBDDB}" type="slidenum">
              <a:rPr lang="en-US" smtClean="0"/>
              <a:t>28</a:t>
            </a:fld>
            <a:endParaRPr lang="en-US" dirty="0"/>
          </a:p>
        </p:txBody>
      </p:sp>
    </p:spTree>
    <p:extLst>
      <p:ext uri="{BB962C8B-B14F-4D97-AF65-F5344CB8AC3E}">
        <p14:creationId xmlns:p14="http://schemas.microsoft.com/office/powerpoint/2010/main" val="347626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Layout: Section Header</a:t>
            </a:r>
          </a:p>
        </p:txBody>
      </p:sp>
      <p:sp>
        <p:nvSpPr>
          <p:cNvPr id="4" name="Slide Number Placeholder 3"/>
          <p:cNvSpPr>
            <a:spLocks noGrp="1"/>
          </p:cNvSpPr>
          <p:nvPr>
            <p:ph type="sldNum" sz="quarter" idx="5"/>
          </p:nvPr>
        </p:nvSpPr>
        <p:spPr/>
        <p:txBody>
          <a:bodyPr/>
          <a:lstStyle/>
          <a:p>
            <a:fld id="{E21B405A-66F0-4FE9-8F7C-07B3E08DBDDB}" type="slidenum">
              <a:rPr lang="en-US" smtClean="0"/>
              <a:t>29</a:t>
            </a:fld>
            <a:endParaRPr lang="en-US" dirty="0"/>
          </a:p>
        </p:txBody>
      </p:sp>
    </p:spTree>
    <p:extLst>
      <p:ext uri="{BB962C8B-B14F-4D97-AF65-F5344CB8AC3E}">
        <p14:creationId xmlns:p14="http://schemas.microsoft.com/office/powerpoint/2010/main" val="2521285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be described as a “bridge” between Word and DBT</a:t>
            </a:r>
          </a:p>
        </p:txBody>
      </p:sp>
      <p:sp>
        <p:nvSpPr>
          <p:cNvPr id="4" name="Slide Number Placeholder 3"/>
          <p:cNvSpPr>
            <a:spLocks noGrp="1"/>
          </p:cNvSpPr>
          <p:nvPr>
            <p:ph type="sldNum" sz="quarter" idx="5"/>
          </p:nvPr>
        </p:nvSpPr>
        <p:spPr/>
        <p:txBody>
          <a:bodyPr/>
          <a:lstStyle/>
          <a:p>
            <a:fld id="{E21B405A-66F0-4FE9-8F7C-07B3E08DBDDB}" type="slidenum">
              <a:rPr lang="en-US" smtClean="0"/>
              <a:t>44</a:t>
            </a:fld>
            <a:endParaRPr lang="en-US" dirty="0"/>
          </a:p>
        </p:txBody>
      </p:sp>
    </p:spTree>
    <p:extLst>
      <p:ext uri="{BB962C8B-B14F-4D97-AF65-F5344CB8AC3E}">
        <p14:creationId xmlns:p14="http://schemas.microsoft.com/office/powerpoint/2010/main" val="193533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55B4-AA3E-4C48-B388-C93B56C831C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FC4C8BD-B04A-7944-A387-4C8637FBB5A3}"/>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122140-A5A1-754A-83B2-F77928588944}"/>
              </a:ext>
            </a:extLst>
          </p:cNvPr>
          <p:cNvSpPr>
            <a:spLocks noGrp="1"/>
          </p:cNvSpPr>
          <p:nvPr>
            <p:ph type="dt" sz="half" idx="10"/>
          </p:nvPr>
        </p:nvSpPr>
        <p:spPr/>
        <p:txBody>
          <a:bodyPr/>
          <a:lstStyle/>
          <a:p>
            <a:fld id="{092E3268-EE89-8E49-B4B4-ED1BE122A280}" type="datetimeFigureOut">
              <a:rPr lang="en-US" smtClean="0"/>
              <a:t>3/18/2025</a:t>
            </a:fld>
            <a:endParaRPr lang="en-US" dirty="0"/>
          </a:p>
        </p:txBody>
      </p:sp>
      <p:sp>
        <p:nvSpPr>
          <p:cNvPr id="5" name="Footer Placeholder 4">
            <a:extLst>
              <a:ext uri="{FF2B5EF4-FFF2-40B4-BE49-F238E27FC236}">
                <a16:creationId xmlns:a16="http://schemas.microsoft.com/office/drawing/2014/main" id="{49735546-A896-A24F-9B4A-F7AF28BE37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149DA8-2F05-CC44-9B32-5189C203E68F}"/>
              </a:ext>
            </a:extLst>
          </p:cNvPr>
          <p:cNvSpPr>
            <a:spLocks noGrp="1"/>
          </p:cNvSpPr>
          <p:nvPr>
            <p:ph type="sldNum" sz="quarter" idx="12"/>
          </p:nvPr>
        </p:nvSpPr>
        <p:spPr/>
        <p:txBody>
          <a:bodyPr/>
          <a:lstStyle/>
          <a:p>
            <a:fld id="{9EE47205-E8A6-9045-BF92-87CE2B06BC63}" type="slidenum">
              <a:rPr lang="en-US" smtClean="0"/>
              <a:t>‹#›</a:t>
            </a:fld>
            <a:endParaRPr lang="en-US" dirty="0"/>
          </a:p>
        </p:txBody>
      </p:sp>
      <p:pic>
        <p:nvPicPr>
          <p:cNvPr id="8" name="Picture 7">
            <a:extLst>
              <a:ext uri="{FF2B5EF4-FFF2-40B4-BE49-F238E27FC236}">
                <a16:creationId xmlns:a16="http://schemas.microsoft.com/office/drawing/2014/main" id="{234C5D2C-8C18-AF4D-BF0B-AACA65FBA37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63356" y="-853348"/>
            <a:ext cx="3274961" cy="3356836"/>
          </a:xfrm>
          <a:prstGeom prst="rect">
            <a:avLst/>
          </a:prstGeom>
        </p:spPr>
      </p:pic>
      <p:pic>
        <p:nvPicPr>
          <p:cNvPr id="10" name="Picture 9">
            <a:extLst>
              <a:ext uri="{FF2B5EF4-FFF2-40B4-BE49-F238E27FC236}">
                <a16:creationId xmlns:a16="http://schemas.microsoft.com/office/drawing/2014/main" id="{86519D05-C2A0-854E-9A4B-0E2D2D968CC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091774" y="0"/>
            <a:ext cx="1886110" cy="1030288"/>
          </a:xfrm>
          <a:prstGeom prst="rect">
            <a:avLst/>
          </a:prstGeom>
        </p:spPr>
      </p:pic>
    </p:spTree>
    <p:extLst>
      <p:ext uri="{BB962C8B-B14F-4D97-AF65-F5344CB8AC3E}">
        <p14:creationId xmlns:p14="http://schemas.microsoft.com/office/powerpoint/2010/main" val="2403375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757D-4977-B944-B014-0A8FB7CB67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EA5507-5957-1D4D-B4EE-6FF8A5787B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7080C-9E68-D645-AA4C-FAEA10BFD35B}"/>
              </a:ext>
            </a:extLst>
          </p:cNvPr>
          <p:cNvSpPr>
            <a:spLocks noGrp="1"/>
          </p:cNvSpPr>
          <p:nvPr>
            <p:ph type="dt" sz="half" idx="10"/>
          </p:nvPr>
        </p:nvSpPr>
        <p:spPr/>
        <p:txBody>
          <a:bodyPr/>
          <a:lstStyle/>
          <a:p>
            <a:fld id="{092E3268-EE89-8E49-B4B4-ED1BE122A280}" type="datetimeFigureOut">
              <a:rPr lang="en-US" smtClean="0"/>
              <a:t>3/18/2025</a:t>
            </a:fld>
            <a:endParaRPr lang="en-US" dirty="0"/>
          </a:p>
        </p:txBody>
      </p:sp>
      <p:sp>
        <p:nvSpPr>
          <p:cNvPr id="5" name="Footer Placeholder 4">
            <a:extLst>
              <a:ext uri="{FF2B5EF4-FFF2-40B4-BE49-F238E27FC236}">
                <a16:creationId xmlns:a16="http://schemas.microsoft.com/office/drawing/2014/main" id="{85924DF5-0E78-A040-8733-668BEE3B8E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59E7DC-1CDB-CF40-9B0D-53A84F737089}"/>
              </a:ext>
            </a:extLst>
          </p:cNvPr>
          <p:cNvSpPr>
            <a:spLocks noGrp="1"/>
          </p:cNvSpPr>
          <p:nvPr>
            <p:ph type="sldNum" sz="quarter" idx="12"/>
          </p:nvPr>
        </p:nvSpPr>
        <p:spPr/>
        <p:txBody>
          <a:bodyPr/>
          <a:lstStyle/>
          <a:p>
            <a:fld id="{9EE47205-E8A6-9045-BF92-87CE2B06BC63}" type="slidenum">
              <a:rPr lang="en-US" smtClean="0"/>
              <a:t>‹#›</a:t>
            </a:fld>
            <a:endParaRPr lang="en-US" dirty="0"/>
          </a:p>
        </p:txBody>
      </p:sp>
    </p:spTree>
    <p:extLst>
      <p:ext uri="{BB962C8B-B14F-4D97-AF65-F5344CB8AC3E}">
        <p14:creationId xmlns:p14="http://schemas.microsoft.com/office/powerpoint/2010/main" val="49544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48659E-BB28-484C-B403-A98250142F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8433ED-DF79-B04E-B7F1-CE22B25489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6134F5-227A-7444-AF18-3B2EB5B1A20D}"/>
              </a:ext>
            </a:extLst>
          </p:cNvPr>
          <p:cNvSpPr>
            <a:spLocks noGrp="1"/>
          </p:cNvSpPr>
          <p:nvPr>
            <p:ph type="dt" sz="half" idx="10"/>
          </p:nvPr>
        </p:nvSpPr>
        <p:spPr/>
        <p:txBody>
          <a:bodyPr/>
          <a:lstStyle/>
          <a:p>
            <a:fld id="{092E3268-EE89-8E49-B4B4-ED1BE122A280}" type="datetimeFigureOut">
              <a:rPr lang="en-US" smtClean="0"/>
              <a:t>3/18/2025</a:t>
            </a:fld>
            <a:endParaRPr lang="en-US" dirty="0"/>
          </a:p>
        </p:txBody>
      </p:sp>
      <p:sp>
        <p:nvSpPr>
          <p:cNvPr id="5" name="Footer Placeholder 4">
            <a:extLst>
              <a:ext uri="{FF2B5EF4-FFF2-40B4-BE49-F238E27FC236}">
                <a16:creationId xmlns:a16="http://schemas.microsoft.com/office/drawing/2014/main" id="{56937CFE-7DA1-AB4A-9A63-34D230E4EA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939F06-322F-394C-98F8-D6FE036EADE6}"/>
              </a:ext>
            </a:extLst>
          </p:cNvPr>
          <p:cNvSpPr>
            <a:spLocks noGrp="1"/>
          </p:cNvSpPr>
          <p:nvPr>
            <p:ph type="sldNum" sz="quarter" idx="12"/>
          </p:nvPr>
        </p:nvSpPr>
        <p:spPr/>
        <p:txBody>
          <a:bodyPr/>
          <a:lstStyle/>
          <a:p>
            <a:fld id="{9EE47205-E8A6-9045-BF92-87CE2B06BC63}" type="slidenum">
              <a:rPr lang="en-US" smtClean="0"/>
              <a:t>‹#›</a:t>
            </a:fld>
            <a:endParaRPr lang="en-US" dirty="0"/>
          </a:p>
        </p:txBody>
      </p:sp>
    </p:spTree>
    <p:extLst>
      <p:ext uri="{BB962C8B-B14F-4D97-AF65-F5344CB8AC3E}">
        <p14:creationId xmlns:p14="http://schemas.microsoft.com/office/powerpoint/2010/main" val="3039419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6AE23D-3E4A-6844-91EF-DDDFF5F13909}"/>
              </a:ext>
              <a:ext uri="{C183D7F6-B498-43B3-948B-1728B52AA6E4}">
                <adec:decorative xmlns:adec="http://schemas.microsoft.com/office/drawing/2017/decorative" val="1"/>
              </a:ext>
            </a:extLst>
          </p:cNvPr>
          <p:cNvSpPr/>
          <p:nvPr userDrawn="1"/>
        </p:nvSpPr>
        <p:spPr>
          <a:xfrm>
            <a:off x="0" y="-144379"/>
            <a:ext cx="12192000" cy="70023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01E3320-E7B4-5946-BC09-AF8BED8E2F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93396" y="6140918"/>
            <a:ext cx="1270000" cy="685800"/>
          </a:xfrm>
          <a:prstGeom prst="rect">
            <a:avLst/>
          </a:prstGeom>
        </p:spPr>
      </p:pic>
      <p:pic>
        <p:nvPicPr>
          <p:cNvPr id="11" name="Picture 10">
            <a:extLst>
              <a:ext uri="{FF2B5EF4-FFF2-40B4-BE49-F238E27FC236}">
                <a16:creationId xmlns:a16="http://schemas.microsoft.com/office/drawing/2014/main" id="{F6804D1C-A365-CD4F-B424-22B34197D21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28604" y="5228523"/>
            <a:ext cx="1597526" cy="1629477"/>
          </a:xfrm>
          <a:prstGeom prst="rect">
            <a:avLst/>
          </a:prstGeom>
        </p:spPr>
      </p:pic>
      <p:sp>
        <p:nvSpPr>
          <p:cNvPr id="8" name="Title 1">
            <a:extLst>
              <a:ext uri="{FF2B5EF4-FFF2-40B4-BE49-F238E27FC236}">
                <a16:creationId xmlns:a16="http://schemas.microsoft.com/office/drawing/2014/main" id="{A2AF5731-74D4-3D4E-8EC3-93F28284180E}"/>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4152258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56259-FD47-EC42-BAB3-889B946E25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41CB7-F82F-4E4A-98D8-9A51B49FAA0B}"/>
              </a:ext>
            </a:extLst>
          </p:cNvPr>
          <p:cNvSpPr>
            <a:spLocks noGrp="1"/>
          </p:cNvSpPr>
          <p:nvPr>
            <p:ph idx="1"/>
          </p:nvPr>
        </p:nvSpPr>
        <p:spPr>
          <a:xfrm>
            <a:off x="838200" y="1825625"/>
            <a:ext cx="10515600" cy="372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D16AE23D-3E4A-6844-91EF-DDDFF5F13909}"/>
              </a:ext>
              <a:ext uri="{C183D7F6-B498-43B3-948B-1728B52AA6E4}">
                <adec:decorative xmlns:adec="http://schemas.microsoft.com/office/drawing/2017/decorative" val="1"/>
              </a:ext>
            </a:extLst>
          </p:cNvPr>
          <p:cNvSpPr/>
          <p:nvPr userDrawn="1"/>
        </p:nvSpPr>
        <p:spPr>
          <a:xfrm>
            <a:off x="0" y="6140918"/>
            <a:ext cx="12192000" cy="7170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01E3320-E7B4-5946-BC09-AF8BED8E2F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93396" y="6140918"/>
            <a:ext cx="1270000" cy="685800"/>
          </a:xfrm>
          <a:prstGeom prst="rect">
            <a:avLst/>
          </a:prstGeom>
        </p:spPr>
      </p:pic>
      <p:pic>
        <p:nvPicPr>
          <p:cNvPr id="11" name="Picture 10">
            <a:extLst>
              <a:ext uri="{FF2B5EF4-FFF2-40B4-BE49-F238E27FC236}">
                <a16:creationId xmlns:a16="http://schemas.microsoft.com/office/drawing/2014/main" id="{F6804D1C-A365-CD4F-B424-22B34197D21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28604" y="5228523"/>
            <a:ext cx="1597526" cy="1629477"/>
          </a:xfrm>
          <a:prstGeom prst="rect">
            <a:avLst/>
          </a:prstGeom>
        </p:spPr>
      </p:pic>
    </p:spTree>
    <p:extLst>
      <p:ext uri="{BB962C8B-B14F-4D97-AF65-F5344CB8AC3E}">
        <p14:creationId xmlns:p14="http://schemas.microsoft.com/office/powerpoint/2010/main" val="320782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A92F0-206B-A642-8C90-4FB954725E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6775A7-B02D-CE4E-A16C-4862088B10C5}"/>
              </a:ext>
            </a:extLst>
          </p:cNvPr>
          <p:cNvSpPr>
            <a:spLocks noGrp="1"/>
          </p:cNvSpPr>
          <p:nvPr>
            <p:ph sz="half" idx="1"/>
          </p:nvPr>
        </p:nvSpPr>
        <p:spPr>
          <a:xfrm>
            <a:off x="838200" y="1825625"/>
            <a:ext cx="5181600" cy="3734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BA32A5-6796-5048-9F7F-EC50D1A6AA19}"/>
              </a:ext>
            </a:extLst>
          </p:cNvPr>
          <p:cNvSpPr>
            <a:spLocks noGrp="1"/>
          </p:cNvSpPr>
          <p:nvPr>
            <p:ph sz="half" idx="2"/>
          </p:nvPr>
        </p:nvSpPr>
        <p:spPr>
          <a:xfrm>
            <a:off x="6172200" y="1825625"/>
            <a:ext cx="5181600" cy="3734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08D6513A-62C8-1844-8675-B40A238C3FAE}"/>
              </a:ext>
              <a:ext uri="{C183D7F6-B498-43B3-948B-1728B52AA6E4}">
                <adec:decorative xmlns:adec="http://schemas.microsoft.com/office/drawing/2017/decorative" val="1"/>
              </a:ext>
            </a:extLst>
          </p:cNvPr>
          <p:cNvSpPr/>
          <p:nvPr userDrawn="1"/>
        </p:nvSpPr>
        <p:spPr>
          <a:xfrm>
            <a:off x="0" y="6140918"/>
            <a:ext cx="12192000" cy="7170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6268AE3-EF14-1C4C-BBE5-49D275B0B20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93396" y="6140918"/>
            <a:ext cx="1270000" cy="685800"/>
          </a:xfrm>
          <a:prstGeom prst="rect">
            <a:avLst/>
          </a:prstGeom>
        </p:spPr>
      </p:pic>
      <p:pic>
        <p:nvPicPr>
          <p:cNvPr id="10" name="Picture 9">
            <a:extLst>
              <a:ext uri="{FF2B5EF4-FFF2-40B4-BE49-F238E27FC236}">
                <a16:creationId xmlns:a16="http://schemas.microsoft.com/office/drawing/2014/main" id="{BA50E261-8833-5E47-9281-6B33EFD7DF6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28604" y="5228523"/>
            <a:ext cx="1597526" cy="1629477"/>
          </a:xfrm>
          <a:prstGeom prst="rect">
            <a:avLst/>
          </a:prstGeom>
        </p:spPr>
      </p:pic>
    </p:spTree>
    <p:extLst>
      <p:ext uri="{BB962C8B-B14F-4D97-AF65-F5344CB8AC3E}">
        <p14:creationId xmlns:p14="http://schemas.microsoft.com/office/powerpoint/2010/main" val="802399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3CF4-D47B-FD45-8464-51CEEC6882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D2DE8D-E9D7-4C4F-A366-F1E8EBA41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D03CC-1F25-AE4B-82E9-EBE56F20B148}"/>
              </a:ext>
            </a:extLst>
          </p:cNvPr>
          <p:cNvSpPr>
            <a:spLocks noGrp="1"/>
          </p:cNvSpPr>
          <p:nvPr>
            <p:ph sz="half" idx="2"/>
          </p:nvPr>
        </p:nvSpPr>
        <p:spPr>
          <a:xfrm>
            <a:off x="839788" y="2505075"/>
            <a:ext cx="5157787" cy="303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A06D14-D118-0544-8136-EC45A137A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0C97F1-6AA1-754B-A322-091308E3ED71}"/>
              </a:ext>
            </a:extLst>
          </p:cNvPr>
          <p:cNvSpPr>
            <a:spLocks noGrp="1"/>
          </p:cNvSpPr>
          <p:nvPr>
            <p:ph sz="quarter" idx="4"/>
          </p:nvPr>
        </p:nvSpPr>
        <p:spPr>
          <a:xfrm>
            <a:off x="6172200" y="2505075"/>
            <a:ext cx="5183188" cy="303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F67BA1C8-617E-BC46-9C17-57F7F162E471}"/>
              </a:ext>
              <a:ext uri="{C183D7F6-B498-43B3-948B-1728B52AA6E4}">
                <adec:decorative xmlns:adec="http://schemas.microsoft.com/office/drawing/2017/decorative" val="1"/>
              </a:ext>
            </a:extLst>
          </p:cNvPr>
          <p:cNvSpPr/>
          <p:nvPr userDrawn="1"/>
        </p:nvSpPr>
        <p:spPr>
          <a:xfrm>
            <a:off x="0" y="6140918"/>
            <a:ext cx="12192000" cy="7170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2624344-2416-7D44-A271-5BF512A402D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93396" y="6140918"/>
            <a:ext cx="1270000" cy="685800"/>
          </a:xfrm>
          <a:prstGeom prst="rect">
            <a:avLst/>
          </a:prstGeom>
        </p:spPr>
      </p:pic>
      <p:pic>
        <p:nvPicPr>
          <p:cNvPr id="12" name="Picture 11">
            <a:extLst>
              <a:ext uri="{FF2B5EF4-FFF2-40B4-BE49-F238E27FC236}">
                <a16:creationId xmlns:a16="http://schemas.microsoft.com/office/drawing/2014/main" id="{B8AE5623-7CD3-FB48-A51D-9F86C48370A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28604" y="5228523"/>
            <a:ext cx="1597526" cy="1629477"/>
          </a:xfrm>
          <a:prstGeom prst="rect">
            <a:avLst/>
          </a:prstGeom>
        </p:spPr>
      </p:pic>
    </p:spTree>
    <p:extLst>
      <p:ext uri="{BB962C8B-B14F-4D97-AF65-F5344CB8AC3E}">
        <p14:creationId xmlns:p14="http://schemas.microsoft.com/office/powerpoint/2010/main" val="244055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E5023-54DE-D74B-B106-B5A5803DA945}"/>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C02C4A6-71BC-C342-B7A9-E17E5693CD27}"/>
              </a:ext>
            </a:extLst>
          </p:cNvPr>
          <p:cNvSpPr>
            <a:spLocks noGrp="1"/>
          </p:cNvSpPr>
          <p:nvPr>
            <p:ph sz="quarter" idx="13"/>
          </p:nvPr>
        </p:nvSpPr>
        <p:spPr>
          <a:xfrm>
            <a:off x="838200" y="1792288"/>
            <a:ext cx="3385836" cy="3755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21587685-02E9-3140-8269-24DEF5359188}"/>
              </a:ext>
            </a:extLst>
          </p:cNvPr>
          <p:cNvSpPr>
            <a:spLocks noGrp="1"/>
          </p:cNvSpPr>
          <p:nvPr>
            <p:ph sz="quarter" idx="14"/>
          </p:nvPr>
        </p:nvSpPr>
        <p:spPr>
          <a:xfrm>
            <a:off x="4403081" y="1792287"/>
            <a:ext cx="3385837" cy="3755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E35C07E6-7F98-1C49-AA61-77ACC044243B}"/>
              </a:ext>
            </a:extLst>
          </p:cNvPr>
          <p:cNvSpPr>
            <a:spLocks noGrp="1"/>
          </p:cNvSpPr>
          <p:nvPr>
            <p:ph sz="quarter" idx="15"/>
          </p:nvPr>
        </p:nvSpPr>
        <p:spPr>
          <a:xfrm>
            <a:off x="7967963" y="1792287"/>
            <a:ext cx="3385837" cy="3755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4009663-9DDD-5D4F-B26C-8119E43C68A0}"/>
              </a:ext>
              <a:ext uri="{C183D7F6-B498-43B3-948B-1728B52AA6E4}">
                <adec:decorative xmlns:adec="http://schemas.microsoft.com/office/drawing/2017/decorative" val="1"/>
              </a:ext>
            </a:extLst>
          </p:cNvPr>
          <p:cNvSpPr/>
          <p:nvPr userDrawn="1"/>
        </p:nvSpPr>
        <p:spPr>
          <a:xfrm>
            <a:off x="0" y="6140918"/>
            <a:ext cx="12192000" cy="7170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9C92944-4C7A-C442-8C1B-8F7BBEC1509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93396" y="6140918"/>
            <a:ext cx="1270000" cy="685800"/>
          </a:xfrm>
          <a:prstGeom prst="rect">
            <a:avLst/>
          </a:prstGeom>
        </p:spPr>
      </p:pic>
      <p:pic>
        <p:nvPicPr>
          <p:cNvPr id="13" name="Picture 12">
            <a:extLst>
              <a:ext uri="{FF2B5EF4-FFF2-40B4-BE49-F238E27FC236}">
                <a16:creationId xmlns:a16="http://schemas.microsoft.com/office/drawing/2014/main" id="{5BE16984-A119-CB49-B3F9-129054CF4C6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28604" y="5228523"/>
            <a:ext cx="1597526" cy="1629477"/>
          </a:xfrm>
          <a:prstGeom prst="rect">
            <a:avLst/>
          </a:prstGeom>
        </p:spPr>
      </p:pic>
    </p:spTree>
    <p:extLst>
      <p:ext uri="{BB962C8B-B14F-4D97-AF65-F5344CB8AC3E}">
        <p14:creationId xmlns:p14="http://schemas.microsoft.com/office/powerpoint/2010/main" val="53537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B4FF-4DD2-6141-AE6D-A0A029D061CD}"/>
              </a:ext>
            </a:extLst>
          </p:cNvPr>
          <p:cNvSpPr>
            <a:spLocks noGrp="1"/>
          </p:cNvSpPr>
          <p:nvPr>
            <p:ph type="title"/>
          </p:nvPr>
        </p:nvSpPr>
        <p:spPr>
          <a:xfrm>
            <a:off x="1148707" y="581239"/>
            <a:ext cx="439947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047DE9-45F7-EC48-AA2E-8DC67113D2D2}"/>
              </a:ext>
            </a:extLst>
          </p:cNvPr>
          <p:cNvSpPr>
            <a:spLocks noGrp="1"/>
          </p:cNvSpPr>
          <p:nvPr>
            <p:ph type="pic" idx="1"/>
          </p:nvPr>
        </p:nvSpPr>
        <p:spPr>
          <a:xfrm>
            <a:off x="6301946" y="827903"/>
            <a:ext cx="5053442" cy="5165124"/>
          </a:xfr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Rectangle 12">
            <a:extLst>
              <a:ext uri="{FF2B5EF4-FFF2-40B4-BE49-F238E27FC236}">
                <a16:creationId xmlns:a16="http://schemas.microsoft.com/office/drawing/2014/main" id="{FB32A177-00AC-DC4B-A2DB-BB0C5C2F33D4}"/>
              </a:ext>
              <a:ext uri="{C183D7F6-B498-43B3-948B-1728B52AA6E4}">
                <adec:decorative xmlns:adec="http://schemas.microsoft.com/office/drawing/2017/decorative" val="1"/>
              </a:ext>
            </a:extLst>
          </p:cNvPr>
          <p:cNvSpPr/>
          <p:nvPr userDrawn="1"/>
        </p:nvSpPr>
        <p:spPr>
          <a:xfrm>
            <a:off x="5857103" y="0"/>
            <a:ext cx="6334897"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17CC17-C0CB-7942-933A-012F7E930718}"/>
              </a:ext>
              <a:ext uri="{C183D7F6-B498-43B3-948B-1728B52AA6E4}">
                <adec:decorative xmlns:adec="http://schemas.microsoft.com/office/drawing/2017/decorative" val="1"/>
              </a:ext>
            </a:extLst>
          </p:cNvPr>
          <p:cNvSpPr/>
          <p:nvPr userDrawn="1"/>
        </p:nvSpPr>
        <p:spPr>
          <a:xfrm>
            <a:off x="6096000" y="581239"/>
            <a:ext cx="5469924" cy="5634210"/>
          </a:xfrm>
          <a:prstGeom prst="rect">
            <a:avLst/>
          </a:prstGeom>
          <a:noFill/>
          <a:ln w="133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055A1FB1-D1D4-FD47-ACE2-61964E1328AC}"/>
              </a:ext>
            </a:extLst>
          </p:cNvPr>
          <p:cNvSpPr>
            <a:spLocks noGrp="1"/>
          </p:cNvSpPr>
          <p:nvPr>
            <p:ph type="body" sz="half" idx="2"/>
          </p:nvPr>
        </p:nvSpPr>
        <p:spPr>
          <a:xfrm>
            <a:off x="1148707" y="2181439"/>
            <a:ext cx="43994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25744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047DE9-45F7-EC48-AA2E-8DC67113D2D2}"/>
              </a:ext>
            </a:extLst>
          </p:cNvPr>
          <p:cNvSpPr>
            <a:spLocks noGrp="1"/>
          </p:cNvSpPr>
          <p:nvPr>
            <p:ph type="pic" idx="1"/>
          </p:nvPr>
        </p:nvSpPr>
        <p:spPr>
          <a:xfrm>
            <a:off x="803659" y="827903"/>
            <a:ext cx="5053442" cy="5165124"/>
          </a:xfr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Rectangle 12">
            <a:extLst>
              <a:ext uri="{FF2B5EF4-FFF2-40B4-BE49-F238E27FC236}">
                <a16:creationId xmlns:a16="http://schemas.microsoft.com/office/drawing/2014/main" id="{FB32A177-00AC-DC4B-A2DB-BB0C5C2F33D4}"/>
              </a:ext>
              <a:ext uri="{C183D7F6-B498-43B3-948B-1728B52AA6E4}">
                <adec:decorative xmlns:adec="http://schemas.microsoft.com/office/drawing/2017/decorative" val="1"/>
              </a:ext>
            </a:extLst>
          </p:cNvPr>
          <p:cNvSpPr/>
          <p:nvPr userDrawn="1"/>
        </p:nvSpPr>
        <p:spPr>
          <a:xfrm>
            <a:off x="0" y="0"/>
            <a:ext cx="6334897"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17CC17-C0CB-7942-933A-012F7E930718}"/>
              </a:ext>
              <a:ext uri="{C183D7F6-B498-43B3-948B-1728B52AA6E4}">
                <adec:decorative xmlns:adec="http://schemas.microsoft.com/office/drawing/2017/decorative" val="1"/>
              </a:ext>
            </a:extLst>
          </p:cNvPr>
          <p:cNvSpPr/>
          <p:nvPr userDrawn="1"/>
        </p:nvSpPr>
        <p:spPr>
          <a:xfrm>
            <a:off x="597713" y="581239"/>
            <a:ext cx="5469924" cy="5634210"/>
          </a:xfrm>
          <a:prstGeom prst="rect">
            <a:avLst/>
          </a:prstGeom>
          <a:noFill/>
          <a:ln w="133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824817C8-54D6-7F41-BB69-A92331523C19}"/>
              </a:ext>
            </a:extLst>
          </p:cNvPr>
          <p:cNvSpPr>
            <a:spLocks noGrp="1"/>
          </p:cNvSpPr>
          <p:nvPr>
            <p:ph type="title"/>
          </p:nvPr>
        </p:nvSpPr>
        <p:spPr>
          <a:xfrm>
            <a:off x="6665350" y="581239"/>
            <a:ext cx="4399477" cy="1600200"/>
          </a:xfrm>
        </p:spPr>
        <p:txBody>
          <a:bodyPr anchor="b"/>
          <a:lstStyle>
            <a:lvl1pPr>
              <a:defRPr sz="3200"/>
            </a:lvl1pPr>
          </a:lstStyle>
          <a:p>
            <a:r>
              <a:rPr lang="en-US"/>
              <a:t>Click to edit Master title style</a:t>
            </a:r>
          </a:p>
        </p:txBody>
      </p:sp>
      <p:sp>
        <p:nvSpPr>
          <p:cNvPr id="15" name="Text Placeholder 3">
            <a:extLst>
              <a:ext uri="{FF2B5EF4-FFF2-40B4-BE49-F238E27FC236}">
                <a16:creationId xmlns:a16="http://schemas.microsoft.com/office/drawing/2014/main" id="{B2D59984-9274-F04F-A597-7F3D7761ED43}"/>
              </a:ext>
            </a:extLst>
          </p:cNvPr>
          <p:cNvSpPr>
            <a:spLocks noGrp="1"/>
          </p:cNvSpPr>
          <p:nvPr>
            <p:ph type="body" sz="half" idx="2"/>
          </p:nvPr>
        </p:nvSpPr>
        <p:spPr>
          <a:xfrm>
            <a:off x="6665350" y="2181439"/>
            <a:ext cx="43994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7830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891738-AB2D-9E49-B75B-158F4204B750}"/>
              </a:ext>
              <a:ext uri="{C183D7F6-B498-43B3-948B-1728B52AA6E4}">
                <adec:decorative xmlns:adec="http://schemas.microsoft.com/office/drawing/2017/decorative" val="1"/>
              </a:ext>
            </a:extLst>
          </p:cNvPr>
          <p:cNvSpPr/>
          <p:nvPr userDrawn="1"/>
        </p:nvSpPr>
        <p:spPr>
          <a:xfrm>
            <a:off x="0" y="0"/>
            <a:ext cx="5770605"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13AF5C-6BA5-A04D-830F-BE62F7C71928}"/>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2761403-71E6-0541-8E98-DB3FBDE7592C}"/>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F3ACF036-F52C-854D-B6ED-C8DA82A8A8B0}"/>
              </a:ext>
            </a:extLst>
          </p:cNvPr>
          <p:cNvSpPr>
            <a:spLocks noGrp="1"/>
          </p:cNvSpPr>
          <p:nvPr>
            <p:ph idx="1"/>
          </p:nvPr>
        </p:nvSpPr>
        <p:spPr>
          <a:xfrm>
            <a:off x="6096000" y="987425"/>
            <a:ext cx="556877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1727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E32E6E4-EC51-0C4C-A46A-C27E7CBBD814}"/>
              </a:ext>
            </a:extLst>
          </p:cNvPr>
          <p:cNvSpPr>
            <a:spLocks noGrp="1"/>
          </p:cNvSpPr>
          <p:nvPr>
            <p:ph idx="10"/>
          </p:nvPr>
        </p:nvSpPr>
        <p:spPr>
          <a:xfrm>
            <a:off x="432723" y="995363"/>
            <a:ext cx="556877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C16A69CD-8D6F-344C-9244-7FB90ABBAE1C}"/>
              </a:ext>
              <a:ext uri="{C183D7F6-B498-43B3-948B-1728B52AA6E4}">
                <adec:decorative xmlns:adec="http://schemas.microsoft.com/office/drawing/2017/decorative" val="1"/>
              </a:ext>
            </a:extLst>
          </p:cNvPr>
          <p:cNvSpPr/>
          <p:nvPr userDrawn="1"/>
        </p:nvSpPr>
        <p:spPr>
          <a:xfrm>
            <a:off x="6421395" y="0"/>
            <a:ext cx="5770605"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5EB135C-15F6-4346-B4CA-A7A37BA42B31}"/>
              </a:ext>
            </a:extLst>
          </p:cNvPr>
          <p:cNvSpPr>
            <a:spLocks noGrp="1"/>
          </p:cNvSpPr>
          <p:nvPr>
            <p:ph type="title"/>
          </p:nvPr>
        </p:nvSpPr>
        <p:spPr>
          <a:xfrm>
            <a:off x="7405562" y="457200"/>
            <a:ext cx="3932237" cy="1600200"/>
          </a:xfrm>
        </p:spPr>
        <p:txBody>
          <a:bodyPr anchor="b"/>
          <a:lstStyle>
            <a:lvl1pPr>
              <a:defRPr sz="3200">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F409E78-5E0C-0241-9189-A2C0B65F7427}"/>
              </a:ext>
            </a:extLst>
          </p:cNvPr>
          <p:cNvSpPr>
            <a:spLocks noGrp="1"/>
          </p:cNvSpPr>
          <p:nvPr>
            <p:ph type="body" sz="half" idx="2"/>
          </p:nvPr>
        </p:nvSpPr>
        <p:spPr>
          <a:xfrm>
            <a:off x="7405562"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6645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478B49-1925-A543-9968-097479C320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B17302-7F9E-164F-B536-DE4E623C5A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CF7D0-90F4-F546-8C65-FC0454FED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E3268-EE89-8E49-B4B4-ED1BE122A280}" type="datetimeFigureOut">
              <a:rPr lang="en-US" smtClean="0"/>
              <a:t>3/18/2025</a:t>
            </a:fld>
            <a:endParaRPr lang="en-US" dirty="0"/>
          </a:p>
        </p:txBody>
      </p:sp>
      <p:sp>
        <p:nvSpPr>
          <p:cNvPr id="5" name="Footer Placeholder 4">
            <a:extLst>
              <a:ext uri="{FF2B5EF4-FFF2-40B4-BE49-F238E27FC236}">
                <a16:creationId xmlns:a16="http://schemas.microsoft.com/office/drawing/2014/main" id="{A1234418-1C75-4945-903D-72356C5BA7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723AAC1-8F5A-3044-8377-F9F604ABB0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47205-E8A6-9045-BF92-87CE2B06BC63}" type="slidenum">
              <a:rPr lang="en-US" smtClean="0"/>
              <a:t>‹#›</a:t>
            </a:fld>
            <a:endParaRPr lang="en-US" dirty="0"/>
          </a:p>
        </p:txBody>
      </p:sp>
    </p:spTree>
    <p:extLst>
      <p:ext uri="{BB962C8B-B14F-4D97-AF65-F5344CB8AC3E}">
        <p14:creationId xmlns:p14="http://schemas.microsoft.com/office/powerpoint/2010/main" val="466266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0" r:id="rId5"/>
    <p:sldLayoutId id="2147483657" r:id="rId6"/>
    <p:sldLayoutId id="2147483663" r:id="rId7"/>
    <p:sldLayoutId id="2147483656" r:id="rId8"/>
    <p:sldLayoutId id="2147483661" r:id="rId9"/>
    <p:sldLayoutId id="2147483658" r:id="rId10"/>
    <p:sldLayoutId id="2147483659"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uebonline.org/getting-started/using-the-keyboard/" TargetMode="Externa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popsci.com/what-is-muscle-memory/" TargetMode="External"/><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3" Type="http://schemas.openxmlformats.org/officeDocument/2006/relationships/hyperlink" Target="https://www.brailleblaster.org/braillezephyr.php" TargetMode="External"/><Relationship Id="rId2" Type="http://schemas.openxmlformats.org/officeDocument/2006/relationships/hyperlink" Target="https://www.duxburysystems.com/perky.asp" TargetMode="Externa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duxburysystems.com/swift.asp?f3=USA" TargetMode="Externa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hyperlink" Target="https://brailleauthority.org/braille-formats-principles-print-braille-transcription-2016" TargetMode="External"/><Relationship Id="rId2" Type="http://schemas.openxmlformats.org/officeDocument/2006/relationships/hyperlink" Target="https://www.iceb.org/" TargetMode="External"/><Relationship Id="rId1" Type="http://schemas.openxmlformats.org/officeDocument/2006/relationships/slideLayout" Target="../slideLayouts/slideLayout2.xml"/><Relationship Id="rId4" Type="http://schemas.openxmlformats.org/officeDocument/2006/relationships/hyperlink" Target="https://www.nationalbraille.org/resources/webinars/the-dos-and-donts-of-typeforms/"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s://youtu.be/dlxtsOMp6Ag?si=XGJ5EuFCphU8kur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mailto:kdejute@aph.or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65.xml.rels><?xml version="1.0" encoding="UTF-8" standalone="yes"?>
<Relationships xmlns="http://schemas.openxmlformats.org/package/2006/relationships"><Relationship Id="rId2" Type="http://schemas.openxmlformats.org/officeDocument/2006/relationships/hyperlink" Target="https://youtu.be/z0cCt7M9M1I?si=ydtcuTyVPsP7CKD9"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www.duxburysystems.com/documentation/dbt14.1/Content/the_menus/menu_document/doc_mod_style.ht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duxburysystems.com/documentation/dbt14.1/Content/Templates_Styles_Codes/Codes/codes_quick_reference.htm"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hyperlink" Target="https://www.duxburysystems.com/swift.asp?f3="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hyperlink" Target="mailto:duxuser-request@freelists.org" TargetMode="External"/><Relationship Id="rId2" Type="http://schemas.openxmlformats.org/officeDocument/2006/relationships/hyperlink" Target="https://www.duxburysystems.com/discussion.asp?groups=all" TargetMode="External"/><Relationship Id="rId1" Type="http://schemas.openxmlformats.org/officeDocument/2006/relationships/slideLayout" Target="../slideLayouts/slideLayout2.xml"/><Relationship Id="rId5" Type="http://schemas.openxmlformats.org/officeDocument/2006/relationships/hyperlink" Target="https://www.freelists.org/archive/duxuser/" TargetMode="External"/><Relationship Id="rId4" Type="http://schemas.openxmlformats.org/officeDocument/2006/relationships/hyperlink" Target="http://www.freelists.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5794-DE5B-FF40-826F-73C177A06D3F}"/>
              </a:ext>
            </a:extLst>
          </p:cNvPr>
          <p:cNvSpPr>
            <a:spLocks noGrp="1"/>
          </p:cNvSpPr>
          <p:nvPr>
            <p:ph type="ctrTitle"/>
          </p:nvPr>
        </p:nvSpPr>
        <p:spPr>
          <a:xfrm>
            <a:off x="2382592" y="1122363"/>
            <a:ext cx="6958884" cy="2387600"/>
          </a:xfrm>
        </p:spPr>
        <p:txBody>
          <a:bodyPr>
            <a:normAutofit fontScale="90000"/>
          </a:bodyPr>
          <a:lstStyle/>
          <a:p>
            <a:r>
              <a:rPr lang="en-US" dirty="0"/>
              <a:t>Working in an Existing Document and Using Microsoft Word</a:t>
            </a:r>
          </a:p>
        </p:txBody>
      </p:sp>
      <p:sp>
        <p:nvSpPr>
          <p:cNvPr id="3" name="Subtitle 2">
            <a:extLst>
              <a:ext uri="{FF2B5EF4-FFF2-40B4-BE49-F238E27FC236}">
                <a16:creationId xmlns:a16="http://schemas.microsoft.com/office/drawing/2014/main" id="{9DB8BFC4-3262-E14C-AC21-1AF2EAC76038}"/>
              </a:ext>
            </a:extLst>
          </p:cNvPr>
          <p:cNvSpPr>
            <a:spLocks noGrp="1"/>
          </p:cNvSpPr>
          <p:nvPr>
            <p:ph type="subTitle" idx="1"/>
          </p:nvPr>
        </p:nvSpPr>
        <p:spPr>
          <a:xfrm>
            <a:off x="2850523" y="3597991"/>
            <a:ext cx="6490953" cy="1655762"/>
          </a:xfrm>
        </p:spPr>
        <p:txBody>
          <a:bodyPr/>
          <a:lstStyle/>
          <a:p>
            <a:r>
              <a:rPr lang="en-US" b="1" dirty="0"/>
              <a:t>Part 2 of the Series</a:t>
            </a:r>
            <a:r>
              <a:rPr lang="en-US" dirty="0"/>
              <a:t> “Duxbury Braille Translator: from First Paddle to Flocking Flying”</a:t>
            </a:r>
          </a:p>
        </p:txBody>
      </p:sp>
    </p:spTree>
    <p:extLst>
      <p:ext uri="{BB962C8B-B14F-4D97-AF65-F5344CB8AC3E}">
        <p14:creationId xmlns:p14="http://schemas.microsoft.com/office/powerpoint/2010/main" val="239121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A0E101-0B82-42A0-B7A1-B6E1D00697AF}"/>
              </a:ext>
            </a:extLst>
          </p:cNvPr>
          <p:cNvSpPr>
            <a:spLocks noGrp="1"/>
          </p:cNvSpPr>
          <p:nvPr>
            <p:ph type="ctrTitle"/>
          </p:nvPr>
        </p:nvSpPr>
        <p:spPr/>
        <p:txBody>
          <a:bodyPr>
            <a:normAutofit/>
          </a:bodyPr>
          <a:lstStyle/>
          <a:p>
            <a:r>
              <a:rPr lang="en-US" dirty="0"/>
              <a:t>Demonstration and Practice</a:t>
            </a:r>
            <a:br>
              <a:rPr lang="en-US" dirty="0"/>
            </a:br>
            <a:r>
              <a:rPr lang="en-US" sz="9600" dirty="0"/>
              <a:t>🦆</a:t>
            </a:r>
            <a:endParaRPr lang="en-US" dirty="0"/>
          </a:p>
        </p:txBody>
      </p:sp>
    </p:spTree>
    <p:extLst>
      <p:ext uri="{BB962C8B-B14F-4D97-AF65-F5344CB8AC3E}">
        <p14:creationId xmlns:p14="http://schemas.microsoft.com/office/powerpoint/2010/main" val="2262016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60868A-DBD9-4B56-B2E9-F03D31A5C3E5}"/>
              </a:ext>
            </a:extLst>
          </p:cNvPr>
          <p:cNvSpPr>
            <a:spLocks noGrp="1"/>
          </p:cNvSpPr>
          <p:nvPr>
            <p:ph type="title"/>
          </p:nvPr>
        </p:nvSpPr>
        <p:spPr/>
        <p:txBody>
          <a:bodyPr/>
          <a:lstStyle/>
          <a:p>
            <a:r>
              <a:rPr lang="en-US" dirty="0"/>
              <a:t>Opening an Existing Document</a:t>
            </a:r>
          </a:p>
        </p:txBody>
      </p:sp>
      <p:sp>
        <p:nvSpPr>
          <p:cNvPr id="4" name="Content Placeholder 3">
            <a:extLst>
              <a:ext uri="{FF2B5EF4-FFF2-40B4-BE49-F238E27FC236}">
                <a16:creationId xmlns:a16="http://schemas.microsoft.com/office/drawing/2014/main" id="{1E6E453F-D050-44EE-88BC-1EF9426D2643}"/>
              </a:ext>
            </a:extLst>
          </p:cNvPr>
          <p:cNvSpPr>
            <a:spLocks noGrp="1"/>
          </p:cNvSpPr>
          <p:nvPr>
            <p:ph idx="1"/>
          </p:nvPr>
        </p:nvSpPr>
        <p:spPr/>
        <p:txBody>
          <a:bodyPr/>
          <a:lstStyle/>
          <a:p>
            <a:r>
              <a:rPr lang="en-US" dirty="0"/>
              <a:t>distinction between DXB and BRF</a:t>
            </a:r>
          </a:p>
          <a:p>
            <a:r>
              <a:rPr lang="en-US" dirty="0"/>
              <a:t>how to view styles and codes</a:t>
            </a:r>
          </a:p>
          <a:p>
            <a:r>
              <a:rPr lang="en-US" dirty="0"/>
              <a:t>Teaser: opening a non-DBT file through DBT</a:t>
            </a:r>
          </a:p>
          <a:p>
            <a:endParaRPr lang="en-US" dirty="0"/>
          </a:p>
        </p:txBody>
      </p:sp>
    </p:spTree>
    <p:extLst>
      <p:ext uri="{BB962C8B-B14F-4D97-AF65-F5344CB8AC3E}">
        <p14:creationId xmlns:p14="http://schemas.microsoft.com/office/powerpoint/2010/main" val="2689891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1CAFA-52B7-4E39-8F90-D04D49257DB5}"/>
              </a:ext>
            </a:extLst>
          </p:cNvPr>
          <p:cNvSpPr>
            <a:spLocks noGrp="1"/>
          </p:cNvSpPr>
          <p:nvPr>
            <p:ph type="title"/>
          </p:nvPr>
        </p:nvSpPr>
        <p:spPr/>
        <p:txBody>
          <a:bodyPr/>
          <a:lstStyle/>
          <a:p>
            <a:r>
              <a:rPr lang="en-US" dirty="0"/>
              <a:t>Distinction between DXB and BRF</a:t>
            </a:r>
          </a:p>
        </p:txBody>
      </p:sp>
      <p:sp>
        <p:nvSpPr>
          <p:cNvPr id="4" name="Text Placeholder 3">
            <a:extLst>
              <a:ext uri="{FF2B5EF4-FFF2-40B4-BE49-F238E27FC236}">
                <a16:creationId xmlns:a16="http://schemas.microsoft.com/office/drawing/2014/main" id="{782BCAAF-B9D3-4E16-ADC4-73A1B5009240}"/>
              </a:ext>
            </a:extLst>
          </p:cNvPr>
          <p:cNvSpPr>
            <a:spLocks noGrp="1"/>
          </p:cNvSpPr>
          <p:nvPr>
            <p:ph type="body" idx="1"/>
          </p:nvPr>
        </p:nvSpPr>
        <p:spPr/>
        <p:txBody>
          <a:bodyPr>
            <a:normAutofit/>
          </a:bodyPr>
          <a:lstStyle/>
          <a:p>
            <a:r>
              <a:rPr lang="en-US" sz="3200" dirty="0"/>
              <a:t>DXB – Duxbury Braille</a:t>
            </a:r>
          </a:p>
        </p:txBody>
      </p:sp>
      <p:sp>
        <p:nvSpPr>
          <p:cNvPr id="3" name="Content Placeholder 2">
            <a:extLst>
              <a:ext uri="{FF2B5EF4-FFF2-40B4-BE49-F238E27FC236}">
                <a16:creationId xmlns:a16="http://schemas.microsoft.com/office/drawing/2014/main" id="{A255B40C-0384-4226-8088-DE71652812F9}"/>
              </a:ext>
            </a:extLst>
          </p:cNvPr>
          <p:cNvSpPr>
            <a:spLocks noGrp="1"/>
          </p:cNvSpPr>
          <p:nvPr>
            <p:ph sz="half" idx="2"/>
          </p:nvPr>
        </p:nvSpPr>
        <p:spPr/>
        <p:txBody>
          <a:bodyPr>
            <a:normAutofit lnSpcReduction="10000"/>
          </a:bodyPr>
          <a:lstStyle/>
          <a:p>
            <a:r>
              <a:rPr lang="en-US" dirty="0"/>
              <a:t>Includes codes &amp; styles</a:t>
            </a:r>
          </a:p>
          <a:p>
            <a:r>
              <a:rPr lang="en-US" dirty="0"/>
              <a:t>ASCII characters in </a:t>
            </a:r>
            <a:r>
              <a:rPr lang="en-US" dirty="0" err="1"/>
              <a:t>Simbraille</a:t>
            </a:r>
            <a:r>
              <a:rPr lang="en-US" dirty="0"/>
              <a:t> font</a:t>
            </a:r>
          </a:p>
          <a:p>
            <a:r>
              <a:rPr lang="en-US" dirty="0"/>
              <a:t>Can be a working file in a single code</a:t>
            </a:r>
          </a:p>
          <a:p>
            <a:r>
              <a:rPr lang="en-US" dirty="0"/>
              <a:t>Best read by DBT</a:t>
            </a:r>
          </a:p>
        </p:txBody>
      </p:sp>
      <p:sp>
        <p:nvSpPr>
          <p:cNvPr id="5" name="Text Placeholder 4">
            <a:extLst>
              <a:ext uri="{FF2B5EF4-FFF2-40B4-BE49-F238E27FC236}">
                <a16:creationId xmlns:a16="http://schemas.microsoft.com/office/drawing/2014/main" id="{850666CB-E745-469F-A68B-423911708A43}"/>
              </a:ext>
            </a:extLst>
          </p:cNvPr>
          <p:cNvSpPr>
            <a:spLocks noGrp="1"/>
          </p:cNvSpPr>
          <p:nvPr>
            <p:ph type="body" sz="quarter" idx="3"/>
          </p:nvPr>
        </p:nvSpPr>
        <p:spPr/>
        <p:txBody>
          <a:bodyPr>
            <a:normAutofit/>
          </a:bodyPr>
          <a:lstStyle/>
          <a:p>
            <a:r>
              <a:rPr lang="en-US" sz="3200" dirty="0"/>
              <a:t>BRF – Braille Ready File</a:t>
            </a:r>
          </a:p>
        </p:txBody>
      </p:sp>
      <p:sp>
        <p:nvSpPr>
          <p:cNvPr id="6" name="Content Placeholder 5">
            <a:extLst>
              <a:ext uri="{FF2B5EF4-FFF2-40B4-BE49-F238E27FC236}">
                <a16:creationId xmlns:a16="http://schemas.microsoft.com/office/drawing/2014/main" id="{7DEE696A-AF64-40F3-8F1B-22E55077DB50}"/>
              </a:ext>
            </a:extLst>
          </p:cNvPr>
          <p:cNvSpPr>
            <a:spLocks noGrp="1"/>
          </p:cNvSpPr>
          <p:nvPr>
            <p:ph sz="quarter" idx="4"/>
          </p:nvPr>
        </p:nvSpPr>
        <p:spPr/>
        <p:txBody>
          <a:bodyPr>
            <a:normAutofit lnSpcReduction="10000"/>
          </a:bodyPr>
          <a:lstStyle/>
          <a:p>
            <a:r>
              <a:rPr lang="en-US" dirty="0"/>
              <a:t>No codes or styles</a:t>
            </a:r>
          </a:p>
          <a:p>
            <a:r>
              <a:rPr lang="en-US" dirty="0"/>
              <a:t>Hard spaces, line breaks, page breaks, ASCII characters</a:t>
            </a:r>
          </a:p>
          <a:p>
            <a:r>
              <a:rPr lang="en-US" dirty="0"/>
              <a:t>Often for embosser</a:t>
            </a:r>
          </a:p>
          <a:p>
            <a:r>
              <a:rPr lang="en-US" dirty="0"/>
              <a:t>Easily readable by multiple software programs, including text editors</a:t>
            </a:r>
          </a:p>
        </p:txBody>
      </p:sp>
    </p:spTree>
    <p:extLst>
      <p:ext uri="{BB962C8B-B14F-4D97-AF65-F5344CB8AC3E}">
        <p14:creationId xmlns:p14="http://schemas.microsoft.com/office/powerpoint/2010/main" val="2333471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EF8BC4-3C89-4DE6-89A4-CA935ECFA321}"/>
              </a:ext>
            </a:extLst>
          </p:cNvPr>
          <p:cNvSpPr>
            <a:spLocks noGrp="1"/>
          </p:cNvSpPr>
          <p:nvPr>
            <p:ph type="title"/>
          </p:nvPr>
        </p:nvSpPr>
        <p:spPr>
          <a:xfrm>
            <a:off x="838200" y="365125"/>
            <a:ext cx="10515600" cy="999217"/>
          </a:xfrm>
        </p:spPr>
        <p:txBody>
          <a:bodyPr/>
          <a:lstStyle/>
          <a:p>
            <a:r>
              <a:rPr lang="en-US" dirty="0"/>
              <a:t>BRF and DXB File Views</a:t>
            </a:r>
          </a:p>
        </p:txBody>
      </p:sp>
      <p:pic>
        <p:nvPicPr>
          <p:cNvPr id="13" name="Content Placeholder 12" descr="braille file in DBT, with codes showing only hard spaces and hard returns">
            <a:extLst>
              <a:ext uri="{FF2B5EF4-FFF2-40B4-BE49-F238E27FC236}">
                <a16:creationId xmlns:a16="http://schemas.microsoft.com/office/drawing/2014/main" id="{E03CCF0D-4975-4918-9332-BEC51FDA20D9}"/>
              </a:ext>
            </a:extLst>
          </p:cNvPr>
          <p:cNvPicPr>
            <a:picLocks noGrp="1" noChangeAspect="1"/>
          </p:cNvPicPr>
          <p:nvPr>
            <p:ph sz="half" idx="2"/>
          </p:nvPr>
        </p:nvPicPr>
        <p:blipFill>
          <a:blip r:embed="rId3"/>
          <a:stretch>
            <a:fillRect/>
          </a:stretch>
        </p:blipFill>
        <p:spPr>
          <a:xfrm>
            <a:off x="1662065" y="1540440"/>
            <a:ext cx="4697961" cy="4224300"/>
          </a:xfrm>
        </p:spPr>
      </p:pic>
      <p:pic>
        <p:nvPicPr>
          <p:cNvPr id="11" name="Content Placeholder 10" descr="braille file in DBT, with codes shown (start and stop styles)">
            <a:extLst>
              <a:ext uri="{FF2B5EF4-FFF2-40B4-BE49-F238E27FC236}">
                <a16:creationId xmlns:a16="http://schemas.microsoft.com/office/drawing/2014/main" id="{2E8EF328-82C1-474F-8099-34EAB897CD80}"/>
              </a:ext>
            </a:extLst>
          </p:cNvPr>
          <p:cNvPicPr>
            <a:picLocks noGrp="1" noChangeAspect="1"/>
          </p:cNvPicPr>
          <p:nvPr>
            <p:ph sz="half" idx="1"/>
          </p:nvPr>
        </p:nvPicPr>
        <p:blipFill>
          <a:blip r:embed="rId4"/>
          <a:stretch>
            <a:fillRect/>
          </a:stretch>
        </p:blipFill>
        <p:spPr>
          <a:xfrm>
            <a:off x="6751913" y="1540440"/>
            <a:ext cx="5161957" cy="4224300"/>
          </a:xfrm>
        </p:spPr>
      </p:pic>
    </p:spTree>
    <p:extLst>
      <p:ext uri="{BB962C8B-B14F-4D97-AF65-F5344CB8AC3E}">
        <p14:creationId xmlns:p14="http://schemas.microsoft.com/office/powerpoint/2010/main" val="3459475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EE8A2-3B24-4441-B079-02618C1143F9}"/>
              </a:ext>
            </a:extLst>
          </p:cNvPr>
          <p:cNvSpPr>
            <a:spLocks noGrp="1"/>
          </p:cNvSpPr>
          <p:nvPr>
            <p:ph type="title"/>
          </p:nvPr>
        </p:nvSpPr>
        <p:spPr/>
        <p:txBody>
          <a:bodyPr/>
          <a:lstStyle/>
          <a:p>
            <a:r>
              <a:rPr lang="en-US" dirty="0"/>
              <a:t>Poll Time! #1</a:t>
            </a:r>
          </a:p>
        </p:txBody>
      </p:sp>
      <p:sp>
        <p:nvSpPr>
          <p:cNvPr id="5" name="Text Placeholder 4">
            <a:extLst>
              <a:ext uri="{FF2B5EF4-FFF2-40B4-BE49-F238E27FC236}">
                <a16:creationId xmlns:a16="http://schemas.microsoft.com/office/drawing/2014/main" id="{B2DB6D64-1609-44B4-BE85-EB8A9CF033C4}"/>
              </a:ext>
            </a:extLst>
          </p:cNvPr>
          <p:cNvSpPr>
            <a:spLocks noGrp="1"/>
          </p:cNvSpPr>
          <p:nvPr>
            <p:ph type="body" sz="half" idx="2"/>
          </p:nvPr>
        </p:nvSpPr>
        <p:spPr/>
        <p:txBody>
          <a:bodyPr>
            <a:normAutofit/>
          </a:bodyPr>
          <a:lstStyle/>
          <a:p>
            <a:r>
              <a:rPr lang="en-US" sz="2800" dirty="0"/>
              <a:t>It is time for a poll/quiz!</a:t>
            </a:r>
          </a:p>
        </p:txBody>
      </p:sp>
      <p:pic>
        <p:nvPicPr>
          <p:cNvPr id="15" name="Picture Placeholder 14" descr="juvenile-looking duckling holding file folders">
            <a:extLst>
              <a:ext uri="{FF2B5EF4-FFF2-40B4-BE49-F238E27FC236}">
                <a16:creationId xmlns:a16="http://schemas.microsoft.com/office/drawing/2014/main" id="{43AF6826-EC5E-4A2F-B058-FCC025AE2E44}"/>
              </a:ext>
            </a:extLst>
          </p:cNvPr>
          <p:cNvPicPr>
            <a:picLocks noGrp="1" noChangeAspect="1"/>
          </p:cNvPicPr>
          <p:nvPr>
            <p:ph type="pic" idx="1"/>
          </p:nvPr>
        </p:nvPicPr>
        <p:blipFill>
          <a:blip r:embed="rId2"/>
          <a:srcRect l="1081" r="1081"/>
          <a:stretch/>
        </p:blipFill>
        <p:spPr>
          <a:xfrm>
            <a:off x="803659" y="827903"/>
            <a:ext cx="5053442" cy="5165124"/>
          </a:xfrm>
        </p:spPr>
      </p:pic>
    </p:spTree>
    <p:extLst>
      <p:ext uri="{BB962C8B-B14F-4D97-AF65-F5344CB8AC3E}">
        <p14:creationId xmlns:p14="http://schemas.microsoft.com/office/powerpoint/2010/main" val="3623800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One!</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1. Which option best completes the following sentence? “View Codes” affects ____.</a:t>
            </a:r>
          </a:p>
          <a:p>
            <a:pPr marL="914400" indent="-515938">
              <a:spcAft>
                <a:spcPts val="600"/>
              </a:spcAft>
              <a:buNone/>
            </a:pPr>
            <a:r>
              <a:rPr lang="en-US" sz="3200" b="1" dirty="0"/>
              <a:t>A.</a:t>
            </a:r>
            <a:r>
              <a:rPr lang="en-US" sz="3200" dirty="0"/>
              <a:t> the main document</a:t>
            </a:r>
          </a:p>
          <a:p>
            <a:pPr marL="914400" indent="-515938">
              <a:spcAft>
                <a:spcPts val="600"/>
              </a:spcAft>
              <a:buNone/>
            </a:pPr>
            <a:r>
              <a:rPr lang="en-US" sz="3200" b="1" dirty="0"/>
              <a:t>B.</a:t>
            </a:r>
            <a:r>
              <a:rPr lang="en-US" sz="3200" dirty="0"/>
              <a:t> the translated line</a:t>
            </a:r>
          </a:p>
          <a:p>
            <a:pPr marL="914400" indent="-515938">
              <a:spcAft>
                <a:spcPts val="600"/>
              </a:spcAft>
              <a:buNone/>
            </a:pPr>
            <a:r>
              <a:rPr lang="en-US" sz="3200" b="1" dirty="0"/>
              <a:t>C.</a:t>
            </a:r>
            <a:r>
              <a:rPr lang="en-US" sz="3200" dirty="0"/>
              <a:t> both the main document and the translated line</a:t>
            </a:r>
          </a:p>
        </p:txBody>
      </p:sp>
    </p:spTree>
    <p:extLst>
      <p:ext uri="{BB962C8B-B14F-4D97-AF65-F5344CB8AC3E}">
        <p14:creationId xmlns:p14="http://schemas.microsoft.com/office/powerpoint/2010/main" val="4241797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One, the Answer!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1. Which option best completes the following sentence? “View Codes” affects ____.</a:t>
            </a:r>
          </a:p>
          <a:p>
            <a:pPr marL="914400" indent="-515938">
              <a:spcAft>
                <a:spcPts val="600"/>
              </a:spcAft>
              <a:buNone/>
            </a:pPr>
            <a:r>
              <a:rPr lang="en-US" sz="3200" b="1" dirty="0"/>
              <a:t>A.</a:t>
            </a:r>
            <a:r>
              <a:rPr lang="en-US" sz="3200" dirty="0"/>
              <a:t> the main document</a:t>
            </a:r>
          </a:p>
          <a:p>
            <a:pPr marL="914400" indent="-515938">
              <a:spcAft>
                <a:spcPts val="600"/>
              </a:spcAft>
              <a:buNone/>
            </a:pPr>
            <a:r>
              <a:rPr lang="en-US" sz="3200" b="1" dirty="0"/>
              <a:t>B.</a:t>
            </a:r>
            <a:r>
              <a:rPr lang="en-US" sz="3200" dirty="0"/>
              <a:t> the translated line</a:t>
            </a:r>
          </a:p>
          <a:p>
            <a:pPr marL="914400" indent="-515938">
              <a:spcAft>
                <a:spcPts val="600"/>
              </a:spcAft>
              <a:buNone/>
            </a:pPr>
            <a:r>
              <a:rPr lang="en-US" sz="3200" b="1" dirty="0">
                <a:highlight>
                  <a:srgbClr val="FFFF00"/>
                </a:highlight>
              </a:rPr>
              <a:t>*C.</a:t>
            </a:r>
            <a:r>
              <a:rPr lang="en-US" sz="3200" dirty="0">
                <a:highlight>
                  <a:srgbClr val="FFFF00"/>
                </a:highlight>
              </a:rPr>
              <a:t> both the main document and the translated line*</a:t>
            </a:r>
          </a:p>
        </p:txBody>
      </p:sp>
    </p:spTree>
    <p:extLst>
      <p:ext uri="{BB962C8B-B14F-4D97-AF65-F5344CB8AC3E}">
        <p14:creationId xmlns:p14="http://schemas.microsoft.com/office/powerpoint/2010/main" val="3323126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47D9DE-FAA5-40EB-A79F-F0FB1CAE788E}"/>
              </a:ext>
            </a:extLst>
          </p:cNvPr>
          <p:cNvSpPr>
            <a:spLocks noGrp="1"/>
          </p:cNvSpPr>
          <p:nvPr>
            <p:ph type="ctrTitle"/>
          </p:nvPr>
        </p:nvSpPr>
        <p:spPr>
          <a:xfrm>
            <a:off x="2362200" y="1056640"/>
            <a:ext cx="7467600" cy="2387600"/>
          </a:xfrm>
        </p:spPr>
        <p:txBody>
          <a:bodyPr/>
          <a:lstStyle/>
          <a:p>
            <a:r>
              <a:rPr lang="en-US" dirty="0"/>
              <a:t>A Very Important Setting in DBT</a:t>
            </a:r>
          </a:p>
        </p:txBody>
      </p:sp>
    </p:spTree>
    <p:extLst>
      <p:ext uri="{BB962C8B-B14F-4D97-AF65-F5344CB8AC3E}">
        <p14:creationId xmlns:p14="http://schemas.microsoft.com/office/powerpoint/2010/main" val="643123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93A4F-14B6-4EC6-B0FB-7534BD1916DB}"/>
              </a:ext>
            </a:extLst>
          </p:cNvPr>
          <p:cNvSpPr>
            <a:spLocks noGrp="1"/>
          </p:cNvSpPr>
          <p:nvPr>
            <p:ph type="title"/>
          </p:nvPr>
        </p:nvSpPr>
        <p:spPr/>
        <p:txBody>
          <a:bodyPr/>
          <a:lstStyle/>
          <a:p>
            <a:r>
              <a:rPr lang="en-US" dirty="0"/>
              <a:t>The Very Important Setting</a:t>
            </a:r>
          </a:p>
        </p:txBody>
      </p:sp>
      <p:sp>
        <p:nvSpPr>
          <p:cNvPr id="3" name="Content Placeholder 2">
            <a:extLst>
              <a:ext uri="{FF2B5EF4-FFF2-40B4-BE49-F238E27FC236}">
                <a16:creationId xmlns:a16="http://schemas.microsoft.com/office/drawing/2014/main" id="{364A1AB8-072B-4429-ADF9-F33DA726C025}"/>
              </a:ext>
            </a:extLst>
          </p:cNvPr>
          <p:cNvSpPr>
            <a:spLocks noGrp="1"/>
          </p:cNvSpPr>
          <p:nvPr>
            <p:ph idx="1"/>
          </p:nvPr>
        </p:nvSpPr>
        <p:spPr>
          <a:xfrm>
            <a:off x="838200" y="1840139"/>
            <a:ext cx="10515600" cy="3722559"/>
          </a:xfrm>
        </p:spPr>
        <p:txBody>
          <a:bodyPr>
            <a:normAutofit/>
          </a:bodyPr>
          <a:lstStyle/>
          <a:p>
            <a:r>
              <a:rPr lang="en-US" dirty="0"/>
              <a:t>Open the Duxbury program. Do not open a document.</a:t>
            </a:r>
          </a:p>
          <a:p>
            <a:r>
              <a:rPr lang="en-US" dirty="0"/>
              <a:t>From the "Global" dropdown menu, choose "Formatted Braille Importer...".</a:t>
            </a:r>
          </a:p>
          <a:p>
            <a:r>
              <a:rPr lang="en-US" dirty="0"/>
              <a:t>Check the box next to "Read formatted braille without interpretation." Click OK.</a:t>
            </a:r>
          </a:p>
          <a:p>
            <a:pPr marL="0" indent="0">
              <a:spcBef>
                <a:spcPts val="3000"/>
              </a:spcBef>
              <a:buNone/>
            </a:pPr>
            <a:r>
              <a:rPr lang="en-US" b="1" dirty="0"/>
              <a:t>Read formatted braille without interpretation</a:t>
            </a:r>
          </a:p>
        </p:txBody>
      </p:sp>
    </p:spTree>
    <p:extLst>
      <p:ext uri="{BB962C8B-B14F-4D97-AF65-F5344CB8AC3E}">
        <p14:creationId xmlns:p14="http://schemas.microsoft.com/office/powerpoint/2010/main" val="1263420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50AE-0658-471E-A66F-57B90988BFDC}"/>
              </a:ext>
            </a:extLst>
          </p:cNvPr>
          <p:cNvSpPr>
            <a:spLocks noGrp="1"/>
          </p:cNvSpPr>
          <p:nvPr>
            <p:ph type="title"/>
          </p:nvPr>
        </p:nvSpPr>
        <p:spPr/>
        <p:txBody>
          <a:bodyPr/>
          <a:lstStyle/>
          <a:p>
            <a:r>
              <a:rPr lang="en-US" dirty="0"/>
              <a:t>Why is this setting so important?</a:t>
            </a:r>
          </a:p>
        </p:txBody>
      </p:sp>
      <p:sp>
        <p:nvSpPr>
          <p:cNvPr id="3" name="Content Placeholder 2">
            <a:extLst>
              <a:ext uri="{FF2B5EF4-FFF2-40B4-BE49-F238E27FC236}">
                <a16:creationId xmlns:a16="http://schemas.microsoft.com/office/drawing/2014/main" id="{8F7F214E-E85A-43FE-BCB6-1870C7440587}"/>
              </a:ext>
            </a:extLst>
          </p:cNvPr>
          <p:cNvSpPr>
            <a:spLocks noGrp="1"/>
          </p:cNvSpPr>
          <p:nvPr>
            <p:ph idx="1"/>
          </p:nvPr>
        </p:nvSpPr>
        <p:spPr/>
        <p:txBody>
          <a:bodyPr/>
          <a:lstStyle/>
          <a:p>
            <a:pPr marL="0" indent="0">
              <a:buNone/>
            </a:pPr>
            <a:r>
              <a:rPr lang="en-US" sz="4000" dirty="0"/>
              <a:t>Allows a finely tuned file to remain finely tuned.</a:t>
            </a:r>
          </a:p>
          <a:p>
            <a:pPr marL="0" indent="0">
              <a:buNone/>
            </a:pPr>
            <a:endParaRPr lang="en-US" dirty="0"/>
          </a:p>
          <a:p>
            <a:pPr marL="0" indent="0">
              <a:buNone/>
            </a:pPr>
            <a:r>
              <a:rPr lang="en-US" dirty="0"/>
              <a:t>For more, see “Importing Formatted Braille Files” under “3: Starting to Use DBT” in the Duxbury DBT On-line documentation</a:t>
            </a:r>
          </a:p>
        </p:txBody>
      </p:sp>
    </p:spTree>
    <p:extLst>
      <p:ext uri="{BB962C8B-B14F-4D97-AF65-F5344CB8AC3E}">
        <p14:creationId xmlns:p14="http://schemas.microsoft.com/office/powerpoint/2010/main" val="2163594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a:t>Description</a:t>
            </a:r>
            <a:endParaRPr lang="en-US" dirty="0"/>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lstStyle/>
          <a:p>
            <a:pPr marL="0" indent="0">
              <a:lnSpc>
                <a:spcPct val="100000"/>
              </a:lnSpc>
              <a:buNone/>
            </a:pPr>
            <a:r>
              <a:rPr lang="en-US" dirty="0"/>
              <a:t>What is a practical workflow for transcribing using Duxbury Braille Translator? Attend this second in a series of four webinars which provide a structured introduction to Duxbury answering the essential questions, like: Which file do I need? What does Microsoft Word have to do with Duxbury? and How many ways can I use six-key entry with Duxbury? Through step-by-step instruction, you will learn how to save and navigate braille files efficiently. This second session builds on the information in the first session, “My First Document.”</a:t>
            </a:r>
          </a:p>
        </p:txBody>
      </p:sp>
    </p:spTree>
    <p:extLst>
      <p:ext uri="{BB962C8B-B14F-4D97-AF65-F5344CB8AC3E}">
        <p14:creationId xmlns:p14="http://schemas.microsoft.com/office/powerpoint/2010/main" val="3601793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A1D4-094F-42FA-97A9-B7700383C12F}"/>
              </a:ext>
            </a:extLst>
          </p:cNvPr>
          <p:cNvSpPr>
            <a:spLocks noGrp="1"/>
          </p:cNvSpPr>
          <p:nvPr>
            <p:ph type="title"/>
          </p:nvPr>
        </p:nvSpPr>
        <p:spPr/>
        <p:txBody>
          <a:bodyPr/>
          <a:lstStyle/>
          <a:p>
            <a:r>
              <a:rPr lang="en-US" dirty="0"/>
              <a:t>Read formatted braille WITHOUT interpretation</a:t>
            </a:r>
          </a:p>
        </p:txBody>
      </p:sp>
      <p:pic>
        <p:nvPicPr>
          <p:cNvPr id="5" name="Content Placeholder 4" descr="Two telephones communicating">
            <a:extLst>
              <a:ext uri="{FF2B5EF4-FFF2-40B4-BE49-F238E27FC236}">
                <a16:creationId xmlns:a16="http://schemas.microsoft.com/office/drawing/2014/main" id="{C3CDD24F-B88D-49F5-9B0A-F80E37229278}"/>
              </a:ext>
            </a:extLst>
          </p:cNvPr>
          <p:cNvPicPr>
            <a:picLocks noGrp="1" noChangeAspect="1"/>
          </p:cNvPicPr>
          <p:nvPr>
            <p:ph idx="1"/>
          </p:nvPr>
        </p:nvPicPr>
        <p:blipFill rotWithShape="1">
          <a:blip r:embed="rId2"/>
          <a:srcRect t="10871" b="50000"/>
          <a:stretch/>
        </p:blipFill>
        <p:spPr>
          <a:xfrm>
            <a:off x="0" y="1734230"/>
            <a:ext cx="12192000" cy="3577998"/>
          </a:xfrm>
        </p:spPr>
      </p:pic>
    </p:spTree>
    <p:extLst>
      <p:ext uri="{BB962C8B-B14F-4D97-AF65-F5344CB8AC3E}">
        <p14:creationId xmlns:p14="http://schemas.microsoft.com/office/powerpoint/2010/main" val="1535577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EE8A2-3B24-4441-B079-02618C1143F9}"/>
              </a:ext>
            </a:extLst>
          </p:cNvPr>
          <p:cNvSpPr>
            <a:spLocks noGrp="1"/>
          </p:cNvSpPr>
          <p:nvPr>
            <p:ph type="title"/>
          </p:nvPr>
        </p:nvSpPr>
        <p:spPr/>
        <p:txBody>
          <a:bodyPr/>
          <a:lstStyle/>
          <a:p>
            <a:r>
              <a:rPr lang="en-US" dirty="0"/>
              <a:t>Poll Time! #2</a:t>
            </a:r>
          </a:p>
        </p:txBody>
      </p:sp>
      <p:sp>
        <p:nvSpPr>
          <p:cNvPr id="5" name="Text Placeholder 4">
            <a:extLst>
              <a:ext uri="{FF2B5EF4-FFF2-40B4-BE49-F238E27FC236}">
                <a16:creationId xmlns:a16="http://schemas.microsoft.com/office/drawing/2014/main" id="{B2DB6D64-1609-44B4-BE85-EB8A9CF033C4}"/>
              </a:ext>
            </a:extLst>
          </p:cNvPr>
          <p:cNvSpPr>
            <a:spLocks noGrp="1"/>
          </p:cNvSpPr>
          <p:nvPr>
            <p:ph type="body" sz="half" idx="2"/>
          </p:nvPr>
        </p:nvSpPr>
        <p:spPr/>
        <p:txBody>
          <a:bodyPr>
            <a:normAutofit/>
          </a:bodyPr>
          <a:lstStyle/>
          <a:p>
            <a:r>
              <a:rPr lang="en-US" sz="2800" dirty="0"/>
              <a:t>It is time for a poll/quiz!</a:t>
            </a:r>
          </a:p>
        </p:txBody>
      </p:sp>
      <p:pic>
        <p:nvPicPr>
          <p:cNvPr id="15" name="Picture Placeholder 14" descr="juvenile-looking duckling holding file folders">
            <a:extLst>
              <a:ext uri="{FF2B5EF4-FFF2-40B4-BE49-F238E27FC236}">
                <a16:creationId xmlns:a16="http://schemas.microsoft.com/office/drawing/2014/main" id="{43AF6826-EC5E-4A2F-B058-FCC025AE2E44}"/>
              </a:ext>
            </a:extLst>
          </p:cNvPr>
          <p:cNvPicPr>
            <a:picLocks noGrp="1" noChangeAspect="1"/>
          </p:cNvPicPr>
          <p:nvPr>
            <p:ph type="pic" idx="1"/>
          </p:nvPr>
        </p:nvPicPr>
        <p:blipFill>
          <a:blip r:embed="rId2"/>
          <a:srcRect l="1081" r="1081"/>
          <a:stretch/>
        </p:blipFill>
        <p:spPr>
          <a:xfrm>
            <a:off x="803659" y="827903"/>
            <a:ext cx="5053442" cy="5165124"/>
          </a:xfrm>
        </p:spPr>
      </p:pic>
    </p:spTree>
    <p:extLst>
      <p:ext uri="{BB962C8B-B14F-4D97-AF65-F5344CB8AC3E}">
        <p14:creationId xmlns:p14="http://schemas.microsoft.com/office/powerpoint/2010/main" val="4064287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Two!</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2. True or False? Every braille file active in Duxbury Braille Translator (DBT) is a .</a:t>
            </a:r>
            <a:r>
              <a:rPr lang="en-US" sz="3200" b="1" dirty="0" err="1"/>
              <a:t>dxb</a:t>
            </a:r>
            <a:r>
              <a:rPr lang="en-US" sz="3200" b="1" dirty="0"/>
              <a:t> file.</a:t>
            </a:r>
          </a:p>
          <a:p>
            <a:pPr marL="914400" indent="-515938">
              <a:spcAft>
                <a:spcPts val="600"/>
              </a:spcAft>
              <a:buNone/>
            </a:pPr>
            <a:r>
              <a:rPr lang="en-US" sz="3200" b="1" dirty="0"/>
              <a:t>A.</a:t>
            </a:r>
            <a:r>
              <a:rPr lang="en-US" sz="3200" dirty="0"/>
              <a:t> True</a:t>
            </a:r>
          </a:p>
          <a:p>
            <a:pPr marL="914400" indent="-515938">
              <a:spcAft>
                <a:spcPts val="600"/>
              </a:spcAft>
              <a:buNone/>
            </a:pPr>
            <a:r>
              <a:rPr lang="en-US" sz="3200" b="1" dirty="0"/>
              <a:t>B.</a:t>
            </a:r>
            <a:r>
              <a:rPr lang="en-US" sz="3200" dirty="0"/>
              <a:t> False</a:t>
            </a:r>
          </a:p>
        </p:txBody>
      </p:sp>
    </p:spTree>
    <p:extLst>
      <p:ext uri="{BB962C8B-B14F-4D97-AF65-F5344CB8AC3E}">
        <p14:creationId xmlns:p14="http://schemas.microsoft.com/office/powerpoint/2010/main" val="707563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Two, the Answer!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2. True or False? Every braille file active in Duxbury Braille Translator (DBT) is a .</a:t>
            </a:r>
            <a:r>
              <a:rPr lang="en-US" sz="3200" b="1" dirty="0" err="1"/>
              <a:t>dxb</a:t>
            </a:r>
            <a:r>
              <a:rPr lang="en-US" sz="3200" b="1" dirty="0"/>
              <a:t> file.</a:t>
            </a:r>
          </a:p>
          <a:p>
            <a:pPr marL="914400" indent="-515938">
              <a:spcAft>
                <a:spcPts val="600"/>
              </a:spcAft>
              <a:buNone/>
            </a:pPr>
            <a:r>
              <a:rPr lang="en-US" sz="3200" b="1" dirty="0">
                <a:highlight>
                  <a:srgbClr val="FFFF00"/>
                </a:highlight>
              </a:rPr>
              <a:t>*A.</a:t>
            </a:r>
            <a:r>
              <a:rPr lang="en-US" sz="3200" dirty="0">
                <a:highlight>
                  <a:srgbClr val="FFFF00"/>
                </a:highlight>
              </a:rPr>
              <a:t> True*</a:t>
            </a:r>
          </a:p>
          <a:p>
            <a:pPr marL="914400" indent="-515938">
              <a:spcAft>
                <a:spcPts val="600"/>
              </a:spcAft>
              <a:buNone/>
            </a:pPr>
            <a:r>
              <a:rPr lang="en-US" sz="3200" b="1" dirty="0"/>
              <a:t>B.</a:t>
            </a:r>
            <a:r>
              <a:rPr lang="en-US" sz="3200" dirty="0"/>
              <a:t> False</a:t>
            </a:r>
          </a:p>
        </p:txBody>
      </p:sp>
    </p:spTree>
    <p:extLst>
      <p:ext uri="{BB962C8B-B14F-4D97-AF65-F5344CB8AC3E}">
        <p14:creationId xmlns:p14="http://schemas.microsoft.com/office/powerpoint/2010/main" val="3508450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59B19-0682-483B-953F-06961BC32858}"/>
              </a:ext>
            </a:extLst>
          </p:cNvPr>
          <p:cNvSpPr>
            <a:spLocks noGrp="1"/>
          </p:cNvSpPr>
          <p:nvPr>
            <p:ph type="title"/>
          </p:nvPr>
        </p:nvSpPr>
        <p:spPr/>
        <p:txBody>
          <a:bodyPr/>
          <a:lstStyle/>
          <a:p>
            <a:r>
              <a:rPr lang="en-US" dirty="0"/>
              <a:t>What About My Second Document? Third? …</a:t>
            </a:r>
          </a:p>
        </p:txBody>
      </p:sp>
      <p:sp>
        <p:nvSpPr>
          <p:cNvPr id="3" name="Content Placeholder 2">
            <a:extLst>
              <a:ext uri="{FF2B5EF4-FFF2-40B4-BE49-F238E27FC236}">
                <a16:creationId xmlns:a16="http://schemas.microsoft.com/office/drawing/2014/main" id="{1AAB60DD-642E-41F2-A2B1-2233346A1A75}"/>
              </a:ext>
            </a:extLst>
          </p:cNvPr>
          <p:cNvSpPr>
            <a:spLocks noGrp="1"/>
          </p:cNvSpPr>
          <p:nvPr>
            <p:ph sz="half" idx="1"/>
          </p:nvPr>
        </p:nvSpPr>
        <p:spPr/>
        <p:txBody>
          <a:bodyPr/>
          <a:lstStyle/>
          <a:p>
            <a:r>
              <a:rPr lang="en-US" dirty="0"/>
              <a:t>What about embossing?</a:t>
            </a:r>
          </a:p>
          <a:p>
            <a:r>
              <a:rPr lang="en-US" dirty="0"/>
              <a:t>How about other file types? Other workflows?</a:t>
            </a:r>
          </a:p>
          <a:p>
            <a:r>
              <a:rPr lang="en-US" dirty="0"/>
              <a:t>Why is scanning so varied?</a:t>
            </a:r>
          </a:p>
          <a:p>
            <a:r>
              <a:rPr lang="en-US" dirty="0"/>
              <a:t>…</a:t>
            </a:r>
          </a:p>
        </p:txBody>
      </p:sp>
      <p:pic>
        <p:nvPicPr>
          <p:cNvPr id="6" name="Content Placeholder 5" descr="Disney Princess Belle riding a rolling ladder in a library">
            <a:extLst>
              <a:ext uri="{FF2B5EF4-FFF2-40B4-BE49-F238E27FC236}">
                <a16:creationId xmlns:a16="http://schemas.microsoft.com/office/drawing/2014/main" id="{FA36769E-CE22-4BBF-920F-3A611E6B4C2D}"/>
              </a:ext>
            </a:extLst>
          </p:cNvPr>
          <p:cNvPicPr>
            <a:picLocks noGrp="1" noChangeAspect="1"/>
          </p:cNvPicPr>
          <p:nvPr>
            <p:ph sz="half" idx="2"/>
          </p:nvPr>
        </p:nvPicPr>
        <p:blipFill>
          <a:blip r:embed="rId2"/>
          <a:stretch>
            <a:fillRect/>
          </a:stretch>
        </p:blipFill>
        <p:spPr>
          <a:xfrm>
            <a:off x="5848350" y="2591391"/>
            <a:ext cx="6343650" cy="3569317"/>
          </a:xfrm>
        </p:spPr>
      </p:pic>
    </p:spTree>
    <p:extLst>
      <p:ext uri="{BB962C8B-B14F-4D97-AF65-F5344CB8AC3E}">
        <p14:creationId xmlns:p14="http://schemas.microsoft.com/office/powerpoint/2010/main" val="1609998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EE8A2-3B24-4441-B079-02618C1143F9}"/>
              </a:ext>
            </a:extLst>
          </p:cNvPr>
          <p:cNvSpPr>
            <a:spLocks noGrp="1"/>
          </p:cNvSpPr>
          <p:nvPr>
            <p:ph type="title"/>
          </p:nvPr>
        </p:nvSpPr>
        <p:spPr/>
        <p:txBody>
          <a:bodyPr/>
          <a:lstStyle/>
          <a:p>
            <a:r>
              <a:rPr lang="en-US" dirty="0"/>
              <a:t>Poll Time! #3</a:t>
            </a:r>
          </a:p>
        </p:txBody>
      </p:sp>
      <p:sp>
        <p:nvSpPr>
          <p:cNvPr id="5" name="Text Placeholder 4">
            <a:extLst>
              <a:ext uri="{FF2B5EF4-FFF2-40B4-BE49-F238E27FC236}">
                <a16:creationId xmlns:a16="http://schemas.microsoft.com/office/drawing/2014/main" id="{B2DB6D64-1609-44B4-BE85-EB8A9CF033C4}"/>
              </a:ext>
            </a:extLst>
          </p:cNvPr>
          <p:cNvSpPr>
            <a:spLocks noGrp="1"/>
          </p:cNvSpPr>
          <p:nvPr>
            <p:ph type="body" sz="half" idx="2"/>
          </p:nvPr>
        </p:nvSpPr>
        <p:spPr/>
        <p:txBody>
          <a:bodyPr>
            <a:normAutofit/>
          </a:bodyPr>
          <a:lstStyle/>
          <a:p>
            <a:r>
              <a:rPr lang="en-US" sz="2800" dirty="0"/>
              <a:t>It is time for a poll/quiz!</a:t>
            </a:r>
          </a:p>
        </p:txBody>
      </p:sp>
      <p:pic>
        <p:nvPicPr>
          <p:cNvPr id="15" name="Picture Placeholder 14" descr="juvenile-looking duckling holding file folders">
            <a:extLst>
              <a:ext uri="{FF2B5EF4-FFF2-40B4-BE49-F238E27FC236}">
                <a16:creationId xmlns:a16="http://schemas.microsoft.com/office/drawing/2014/main" id="{43AF6826-EC5E-4A2F-B058-FCC025AE2E44}"/>
              </a:ext>
            </a:extLst>
          </p:cNvPr>
          <p:cNvPicPr>
            <a:picLocks noGrp="1" noChangeAspect="1"/>
          </p:cNvPicPr>
          <p:nvPr>
            <p:ph type="pic" idx="1"/>
          </p:nvPr>
        </p:nvPicPr>
        <p:blipFill>
          <a:blip r:embed="rId2"/>
          <a:srcRect l="1081" r="1081"/>
          <a:stretch/>
        </p:blipFill>
        <p:spPr>
          <a:xfrm>
            <a:off x="803659" y="827903"/>
            <a:ext cx="5053442" cy="5165124"/>
          </a:xfrm>
        </p:spPr>
      </p:pic>
    </p:spTree>
    <p:extLst>
      <p:ext uri="{BB962C8B-B14F-4D97-AF65-F5344CB8AC3E}">
        <p14:creationId xmlns:p14="http://schemas.microsoft.com/office/powerpoint/2010/main" val="3501135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Three!</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fontScale="92500"/>
          </a:bodyPr>
          <a:lstStyle/>
          <a:p>
            <a:pPr marL="463550" indent="-463550">
              <a:spcAft>
                <a:spcPts val="1200"/>
              </a:spcAft>
              <a:buNone/>
            </a:pPr>
            <a:r>
              <a:rPr lang="en-US" sz="3200" b="1" dirty="0"/>
              <a:t>4. What do you think a QWERTY keyboard is?</a:t>
            </a:r>
          </a:p>
          <a:p>
            <a:pPr marL="914400" indent="-515938">
              <a:spcAft>
                <a:spcPts val="600"/>
              </a:spcAft>
              <a:buNone/>
            </a:pPr>
            <a:r>
              <a:rPr lang="en-US" sz="3200" b="1" dirty="0"/>
              <a:t>A.</a:t>
            </a:r>
            <a:r>
              <a:rPr lang="en-US" sz="3200" dirty="0"/>
              <a:t> a computer keyboard where the most common consonants and vowels are on the home row, except for the letter u</a:t>
            </a:r>
          </a:p>
          <a:p>
            <a:pPr marL="914400" indent="-515938">
              <a:spcAft>
                <a:spcPts val="600"/>
              </a:spcAft>
              <a:buNone/>
            </a:pPr>
            <a:r>
              <a:rPr lang="en-US" sz="3200" b="1" dirty="0"/>
              <a:t>B.</a:t>
            </a:r>
            <a:r>
              <a:rPr lang="en-US" sz="3200" dirty="0"/>
              <a:t> a computer keyboard based on the first typing layout, invented to complement the typewriter</a:t>
            </a:r>
          </a:p>
          <a:p>
            <a:pPr marL="914400" indent="-515938">
              <a:spcAft>
                <a:spcPts val="600"/>
              </a:spcAft>
              <a:buNone/>
            </a:pPr>
            <a:r>
              <a:rPr lang="en-US" sz="3200" b="1" dirty="0"/>
              <a:t>C.</a:t>
            </a:r>
            <a:r>
              <a:rPr lang="en-US" sz="3200" dirty="0"/>
              <a:t> a keyboard instrument that is supported by a strap around the neck and shoulders, similar to the way a guitar is held</a:t>
            </a:r>
          </a:p>
        </p:txBody>
      </p:sp>
    </p:spTree>
    <p:extLst>
      <p:ext uri="{BB962C8B-B14F-4D97-AF65-F5344CB8AC3E}">
        <p14:creationId xmlns:p14="http://schemas.microsoft.com/office/powerpoint/2010/main" val="3661834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Three, the Answer!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fontScale="92500"/>
          </a:bodyPr>
          <a:lstStyle/>
          <a:p>
            <a:pPr marL="463550" indent="-463550">
              <a:spcAft>
                <a:spcPts val="1200"/>
              </a:spcAft>
              <a:buNone/>
            </a:pPr>
            <a:r>
              <a:rPr lang="en-US" sz="3200" b="1" dirty="0"/>
              <a:t>4. What do you think a QWERTY keyboard is?</a:t>
            </a:r>
          </a:p>
          <a:p>
            <a:pPr marL="914400" indent="-515938">
              <a:spcAft>
                <a:spcPts val="600"/>
              </a:spcAft>
              <a:buNone/>
            </a:pPr>
            <a:r>
              <a:rPr lang="en-US" sz="3200" b="1" dirty="0"/>
              <a:t>A.</a:t>
            </a:r>
            <a:r>
              <a:rPr lang="en-US" sz="3200" dirty="0"/>
              <a:t> a computer keyboard where the most common consonants and vowels are on the home row, except for the letter u</a:t>
            </a:r>
          </a:p>
          <a:p>
            <a:pPr marL="914400" indent="-515938">
              <a:spcAft>
                <a:spcPts val="600"/>
              </a:spcAft>
              <a:buNone/>
            </a:pPr>
            <a:r>
              <a:rPr lang="en-US" sz="3200" b="1" dirty="0">
                <a:highlight>
                  <a:srgbClr val="FFFF00"/>
                </a:highlight>
              </a:rPr>
              <a:t>*B.</a:t>
            </a:r>
            <a:r>
              <a:rPr lang="en-US" sz="3200" dirty="0">
                <a:highlight>
                  <a:srgbClr val="FFFF00"/>
                </a:highlight>
              </a:rPr>
              <a:t> a computer keyboard based on the first typing layout, invented to complement the typewriter*</a:t>
            </a:r>
          </a:p>
          <a:p>
            <a:pPr marL="914400" indent="-515938">
              <a:spcAft>
                <a:spcPts val="600"/>
              </a:spcAft>
              <a:buNone/>
            </a:pPr>
            <a:r>
              <a:rPr lang="en-US" sz="3200" b="1" dirty="0"/>
              <a:t>C.</a:t>
            </a:r>
            <a:r>
              <a:rPr lang="en-US" sz="3200" dirty="0"/>
              <a:t> a keyboard instrument that is supported by a strap around the neck and shoulders, similar to the way a guitar is held</a:t>
            </a:r>
          </a:p>
        </p:txBody>
      </p:sp>
    </p:spTree>
    <p:extLst>
      <p:ext uri="{BB962C8B-B14F-4D97-AF65-F5344CB8AC3E}">
        <p14:creationId xmlns:p14="http://schemas.microsoft.com/office/powerpoint/2010/main" val="1778132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1FFEC-3461-4EE1-99A2-94735C0654E8}"/>
              </a:ext>
            </a:extLst>
          </p:cNvPr>
          <p:cNvSpPr>
            <a:spLocks noGrp="1"/>
          </p:cNvSpPr>
          <p:nvPr>
            <p:ph type="title"/>
          </p:nvPr>
        </p:nvSpPr>
        <p:spPr>
          <a:xfrm>
            <a:off x="838200" y="365126"/>
            <a:ext cx="10515600" cy="569854"/>
          </a:xfrm>
        </p:spPr>
        <p:txBody>
          <a:bodyPr>
            <a:normAutofit fontScale="90000"/>
          </a:bodyPr>
          <a:lstStyle/>
          <a:p>
            <a:r>
              <a:rPr lang="en-US" dirty="0"/>
              <a:t>QWERTY Keyboard</a:t>
            </a:r>
          </a:p>
        </p:txBody>
      </p:sp>
      <p:pic>
        <p:nvPicPr>
          <p:cNvPr id="6" name="Content Placeholder 5" descr="A keyboard with hands on it. Highlighted keys include: s d f j k l delete enter/return and space. Spacebar says Use space bar for spacing between braille words">
            <a:extLst>
              <a:ext uri="{FF2B5EF4-FFF2-40B4-BE49-F238E27FC236}">
                <a16:creationId xmlns:a16="http://schemas.microsoft.com/office/drawing/2014/main" id="{02B43554-BC60-4ABB-A66D-2C973A3480FB}"/>
              </a:ext>
            </a:extLst>
          </p:cNvPr>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2201" r="23150"/>
          <a:stretch/>
        </p:blipFill>
        <p:spPr>
          <a:xfrm>
            <a:off x="1072244" y="934979"/>
            <a:ext cx="7405006" cy="6483461"/>
          </a:xfrm>
        </p:spPr>
      </p:pic>
      <p:sp>
        <p:nvSpPr>
          <p:cNvPr id="3" name="Content Placeholder 2">
            <a:extLst>
              <a:ext uri="{FF2B5EF4-FFF2-40B4-BE49-F238E27FC236}">
                <a16:creationId xmlns:a16="http://schemas.microsoft.com/office/drawing/2014/main" id="{8E3A776D-0CFD-4DBD-8B00-AE9ED5B170C5}"/>
              </a:ext>
            </a:extLst>
          </p:cNvPr>
          <p:cNvSpPr>
            <a:spLocks noGrp="1"/>
          </p:cNvSpPr>
          <p:nvPr>
            <p:ph sz="half" idx="1"/>
          </p:nvPr>
        </p:nvSpPr>
        <p:spPr>
          <a:xfrm>
            <a:off x="8477250" y="4400550"/>
            <a:ext cx="3338286" cy="1522471"/>
          </a:xfrm>
        </p:spPr>
        <p:txBody>
          <a:bodyPr>
            <a:normAutofit/>
          </a:bodyPr>
          <a:lstStyle/>
          <a:p>
            <a:pPr marL="0" indent="0">
              <a:buNone/>
            </a:pPr>
            <a:r>
              <a:rPr lang="en-US" dirty="0"/>
              <a:t>image from </a:t>
            </a:r>
            <a:r>
              <a:rPr lang="en-US" dirty="0" err="1">
                <a:hlinkClick r:id="rId5"/>
              </a:rPr>
              <a:t>UEBOnline’s</a:t>
            </a:r>
            <a:r>
              <a:rPr lang="en-US" dirty="0">
                <a:hlinkClick r:id="rId5"/>
              </a:rPr>
              <a:t> page Using the Keyboard</a:t>
            </a:r>
            <a:endParaRPr lang="en-US" dirty="0"/>
          </a:p>
        </p:txBody>
      </p:sp>
    </p:spTree>
    <p:extLst>
      <p:ext uri="{BB962C8B-B14F-4D97-AF65-F5344CB8AC3E}">
        <p14:creationId xmlns:p14="http://schemas.microsoft.com/office/powerpoint/2010/main" val="3599115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144BC-E6B7-43B6-AE31-E6E65CE73A04}"/>
              </a:ext>
            </a:extLst>
          </p:cNvPr>
          <p:cNvSpPr>
            <a:spLocks noGrp="1"/>
          </p:cNvSpPr>
          <p:nvPr>
            <p:ph type="ctrTitle"/>
          </p:nvPr>
        </p:nvSpPr>
        <p:spPr/>
        <p:txBody>
          <a:bodyPr/>
          <a:lstStyle/>
          <a:p>
            <a:r>
              <a:rPr lang="en-US" dirty="0"/>
              <a:t>Working In Braille Documents</a:t>
            </a:r>
          </a:p>
        </p:txBody>
      </p:sp>
    </p:spTree>
    <p:extLst>
      <p:ext uri="{BB962C8B-B14F-4D97-AF65-F5344CB8AC3E}">
        <p14:creationId xmlns:p14="http://schemas.microsoft.com/office/powerpoint/2010/main" val="3330607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Kyle DeJute">
            <a:extLst>
              <a:ext uri="{FF2B5EF4-FFF2-40B4-BE49-F238E27FC236}">
                <a16:creationId xmlns:a16="http://schemas.microsoft.com/office/drawing/2014/main" id="{967CA0EF-D78E-4488-BB0F-8A5C976A2772}"/>
              </a:ext>
            </a:extLst>
          </p:cNvPr>
          <p:cNvPicPr>
            <a:picLocks noGrp="1" noChangeAspect="1"/>
          </p:cNvPicPr>
          <p:nvPr>
            <p:ph type="pic" idx="1"/>
          </p:nvPr>
        </p:nvPicPr>
        <p:blipFill rotWithShape="1">
          <a:blip r:embed="rId3"/>
          <a:srcRect t="11621" b="11621"/>
          <a:stretch/>
        </p:blipFill>
        <p:spPr/>
      </p:pic>
      <p:sp>
        <p:nvSpPr>
          <p:cNvPr id="2" name="Title 1">
            <a:extLst>
              <a:ext uri="{FF2B5EF4-FFF2-40B4-BE49-F238E27FC236}">
                <a16:creationId xmlns:a16="http://schemas.microsoft.com/office/drawing/2014/main" id="{0B509860-C9FB-495E-AE69-4BC8F46C11B3}"/>
              </a:ext>
            </a:extLst>
          </p:cNvPr>
          <p:cNvSpPr>
            <a:spLocks noGrp="1"/>
          </p:cNvSpPr>
          <p:nvPr>
            <p:ph type="title"/>
          </p:nvPr>
        </p:nvSpPr>
        <p:spPr/>
        <p:txBody>
          <a:bodyPr>
            <a:normAutofit/>
          </a:bodyPr>
          <a:lstStyle/>
          <a:p>
            <a:r>
              <a:rPr lang="en-US" sz="4000" dirty="0"/>
              <a:t>Hello</a:t>
            </a:r>
          </a:p>
        </p:txBody>
      </p:sp>
      <p:sp>
        <p:nvSpPr>
          <p:cNvPr id="3" name="Text Placeholder 2">
            <a:extLst>
              <a:ext uri="{FF2B5EF4-FFF2-40B4-BE49-F238E27FC236}">
                <a16:creationId xmlns:a16="http://schemas.microsoft.com/office/drawing/2014/main" id="{8AA0257B-8CF7-45A4-A636-0149E4EB01C3}"/>
              </a:ext>
            </a:extLst>
          </p:cNvPr>
          <p:cNvSpPr>
            <a:spLocks noGrp="1"/>
          </p:cNvSpPr>
          <p:nvPr>
            <p:ph type="body" sz="half" idx="2"/>
          </p:nvPr>
        </p:nvSpPr>
        <p:spPr>
          <a:xfrm>
            <a:off x="6665350" y="2283039"/>
            <a:ext cx="4858993" cy="1145962"/>
          </a:xfrm>
        </p:spPr>
        <p:txBody>
          <a:bodyPr>
            <a:normAutofit/>
          </a:bodyPr>
          <a:lstStyle/>
          <a:p>
            <a:pPr marL="0" indent="0">
              <a:buNone/>
            </a:pPr>
            <a:r>
              <a:rPr lang="en-US" sz="2800" dirty="0"/>
              <a:t>Kyle DeJute</a:t>
            </a:r>
          </a:p>
          <a:p>
            <a:pPr marL="0" indent="0">
              <a:buNone/>
            </a:pPr>
            <a:r>
              <a:rPr lang="en-US" sz="2800" dirty="0"/>
              <a:t>Braille Trainer at APH</a:t>
            </a:r>
          </a:p>
        </p:txBody>
      </p:sp>
    </p:spTree>
    <p:extLst>
      <p:ext uri="{BB962C8B-B14F-4D97-AF65-F5344CB8AC3E}">
        <p14:creationId xmlns:p14="http://schemas.microsoft.com/office/powerpoint/2010/main" val="3048081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60868A-DBD9-4B56-B2E9-F03D31A5C3E5}"/>
              </a:ext>
            </a:extLst>
          </p:cNvPr>
          <p:cNvSpPr>
            <a:spLocks noGrp="1"/>
          </p:cNvSpPr>
          <p:nvPr>
            <p:ph type="title"/>
          </p:nvPr>
        </p:nvSpPr>
        <p:spPr/>
        <p:txBody>
          <a:bodyPr/>
          <a:lstStyle/>
          <a:p>
            <a:r>
              <a:rPr lang="en-US" dirty="0"/>
              <a:t>We Love Six-Key Entry</a:t>
            </a:r>
          </a:p>
        </p:txBody>
      </p:sp>
      <p:pic>
        <p:nvPicPr>
          <p:cNvPr id="5" name="Content Placeholder 4" descr="Perkins Brailler">
            <a:extLst>
              <a:ext uri="{FF2B5EF4-FFF2-40B4-BE49-F238E27FC236}">
                <a16:creationId xmlns:a16="http://schemas.microsoft.com/office/drawing/2014/main" id="{6A934F5F-4248-4B2A-A134-21C57ED1C61E}"/>
              </a:ext>
            </a:extLst>
          </p:cNvPr>
          <p:cNvPicPr>
            <a:picLocks noGrp="1" noChangeAspect="1"/>
          </p:cNvPicPr>
          <p:nvPr>
            <p:ph sz="half" idx="1"/>
          </p:nvPr>
        </p:nvPicPr>
        <p:blipFill rotWithShape="1">
          <a:blip r:embed="rId2"/>
          <a:stretch/>
        </p:blipFill>
        <p:spPr>
          <a:xfrm>
            <a:off x="938741" y="1825625"/>
            <a:ext cx="4980517" cy="3735388"/>
          </a:xfrm>
          <a:prstGeom prst="rect">
            <a:avLst/>
          </a:prstGeom>
          <a:ln>
            <a:noFill/>
          </a:ln>
          <a:effectLst>
            <a:softEdge rad="112500"/>
          </a:effectLst>
        </p:spPr>
      </p:pic>
      <p:pic>
        <p:nvPicPr>
          <p:cNvPr id="6" name="Content Placeholder 5" descr="child concentrating on shooting a basketball">
            <a:hlinkClick r:id="rId3"/>
            <a:extLst>
              <a:ext uri="{FF2B5EF4-FFF2-40B4-BE49-F238E27FC236}">
                <a16:creationId xmlns:a16="http://schemas.microsoft.com/office/drawing/2014/main" id="{53A45F6D-4575-47CE-A8B6-7FE9511A382F}"/>
              </a:ext>
            </a:extLst>
          </p:cNvPr>
          <p:cNvPicPr>
            <a:picLocks noGrp="1" noChangeAspect="1"/>
          </p:cNvPicPr>
          <p:nvPr>
            <p:ph sz="half" idx="2"/>
          </p:nvPr>
        </p:nvPicPr>
        <p:blipFill>
          <a:blip r:embed="rId4"/>
          <a:stretch>
            <a:fillRect/>
          </a:stretch>
        </p:blipFill>
        <p:spPr>
          <a:xfrm>
            <a:off x="6172200" y="1964400"/>
            <a:ext cx="5181600" cy="3457837"/>
          </a:xfrm>
        </p:spPr>
      </p:pic>
    </p:spTree>
    <p:extLst>
      <p:ext uri="{BB962C8B-B14F-4D97-AF65-F5344CB8AC3E}">
        <p14:creationId xmlns:p14="http://schemas.microsoft.com/office/powerpoint/2010/main" val="931965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344D-E7E7-4531-B7CD-63B54914F113}"/>
              </a:ext>
            </a:extLst>
          </p:cNvPr>
          <p:cNvSpPr>
            <a:spLocks noGrp="1"/>
          </p:cNvSpPr>
          <p:nvPr>
            <p:ph type="title"/>
          </p:nvPr>
        </p:nvSpPr>
        <p:spPr/>
        <p:txBody>
          <a:bodyPr/>
          <a:lstStyle/>
          <a:p>
            <a:r>
              <a:rPr lang="en-US" dirty="0"/>
              <a:t>Braille Writing Practice</a:t>
            </a:r>
          </a:p>
        </p:txBody>
      </p:sp>
      <p:sp>
        <p:nvSpPr>
          <p:cNvPr id="3" name="Content Placeholder 2">
            <a:extLst>
              <a:ext uri="{FF2B5EF4-FFF2-40B4-BE49-F238E27FC236}">
                <a16:creationId xmlns:a16="http://schemas.microsoft.com/office/drawing/2014/main" id="{4A24F2F1-57E4-4BD2-99CD-087B4258ACED}"/>
              </a:ext>
            </a:extLst>
          </p:cNvPr>
          <p:cNvSpPr>
            <a:spLocks noGrp="1"/>
          </p:cNvSpPr>
          <p:nvPr>
            <p:ph sz="half" idx="1"/>
          </p:nvPr>
        </p:nvSpPr>
        <p:spPr>
          <a:xfrm>
            <a:off x="838200" y="1825625"/>
            <a:ext cx="5636342" cy="3439549"/>
          </a:xfrm>
        </p:spPr>
        <p:txBody>
          <a:bodyPr>
            <a:normAutofit/>
          </a:bodyPr>
          <a:lstStyle/>
          <a:p>
            <a:r>
              <a:rPr lang="en-US" sz="3200" dirty="0">
                <a:hlinkClick r:id="rId2"/>
              </a:rPr>
              <a:t>Perky Duck</a:t>
            </a:r>
            <a:endParaRPr lang="en-US" sz="3200" dirty="0"/>
          </a:p>
          <a:p>
            <a:pPr lvl="1"/>
            <a:r>
              <a:rPr lang="en-US" sz="3200" dirty="0"/>
              <a:t>their siblings or cousins (</a:t>
            </a:r>
            <a:r>
              <a:rPr lang="en-US" sz="3200" dirty="0" err="1">
                <a:hlinkClick r:id="rId3"/>
              </a:rPr>
              <a:t>BrailleZephyr</a:t>
            </a:r>
            <a:r>
              <a:rPr lang="en-US" sz="3200" dirty="0"/>
              <a:t>, APH online tutorials, </a:t>
            </a:r>
            <a:r>
              <a:rPr lang="en-US" sz="3200" dirty="0" err="1"/>
              <a:t>UEBOnline</a:t>
            </a:r>
            <a:r>
              <a:rPr lang="en-US" sz="3200" dirty="0"/>
              <a:t>, refreshable braille displays, etc.)</a:t>
            </a:r>
          </a:p>
          <a:p>
            <a:r>
              <a:rPr lang="en-US" sz="3200" dirty="0"/>
              <a:t>Use s d f j k l</a:t>
            </a:r>
          </a:p>
        </p:txBody>
      </p:sp>
      <p:pic>
        <p:nvPicPr>
          <p:cNvPr id="6" name="Content Placeholder 5" descr="Perky Duck shortcut icon, a yellow rubber ducky and a braille page">
            <a:extLst>
              <a:ext uri="{FF2B5EF4-FFF2-40B4-BE49-F238E27FC236}">
                <a16:creationId xmlns:a16="http://schemas.microsoft.com/office/drawing/2014/main" id="{17ACD82C-8A5F-44C7-B197-8BBAB3595402}"/>
              </a:ext>
            </a:extLst>
          </p:cNvPr>
          <p:cNvPicPr>
            <a:picLocks noGrp="1" noChangeAspect="1"/>
          </p:cNvPicPr>
          <p:nvPr>
            <p:ph sz="half" idx="2"/>
          </p:nvPr>
        </p:nvPicPr>
        <p:blipFill rotWithShape="1">
          <a:blip r:embed="rId4"/>
          <a:srcRect l="23001" t="15854" r="23722" b="12533"/>
          <a:stretch/>
        </p:blipFill>
        <p:spPr>
          <a:xfrm>
            <a:off x="6622024" y="1825625"/>
            <a:ext cx="1135627" cy="1061898"/>
          </a:xfrm>
        </p:spPr>
      </p:pic>
    </p:spTree>
    <p:extLst>
      <p:ext uri="{BB962C8B-B14F-4D97-AF65-F5344CB8AC3E}">
        <p14:creationId xmlns:p14="http://schemas.microsoft.com/office/powerpoint/2010/main" val="560136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F4A7-0002-4868-A8B4-CC840DA41FC0}"/>
              </a:ext>
            </a:extLst>
          </p:cNvPr>
          <p:cNvSpPr>
            <a:spLocks noGrp="1"/>
          </p:cNvSpPr>
          <p:nvPr>
            <p:ph type="title"/>
          </p:nvPr>
        </p:nvSpPr>
        <p:spPr>
          <a:xfrm>
            <a:off x="838200" y="365125"/>
            <a:ext cx="5454447" cy="1817636"/>
          </a:xfrm>
        </p:spPr>
        <p:txBody>
          <a:bodyPr/>
          <a:lstStyle/>
          <a:p>
            <a:r>
              <a:rPr lang="en-US" dirty="0"/>
              <a:t>DANGER! DXB Editing and Chaos</a:t>
            </a:r>
          </a:p>
        </p:txBody>
      </p:sp>
      <p:sp>
        <p:nvSpPr>
          <p:cNvPr id="3" name="Content Placeholder 2">
            <a:extLst>
              <a:ext uri="{FF2B5EF4-FFF2-40B4-BE49-F238E27FC236}">
                <a16:creationId xmlns:a16="http://schemas.microsoft.com/office/drawing/2014/main" id="{062A53BC-E0C2-48A0-8758-80C3EFF930E0}"/>
              </a:ext>
            </a:extLst>
          </p:cNvPr>
          <p:cNvSpPr>
            <a:spLocks noGrp="1"/>
          </p:cNvSpPr>
          <p:nvPr>
            <p:ph sz="half" idx="1"/>
          </p:nvPr>
        </p:nvSpPr>
        <p:spPr>
          <a:xfrm>
            <a:off x="838200" y="2182761"/>
            <a:ext cx="5181600" cy="3377779"/>
          </a:xfrm>
        </p:spPr>
        <p:txBody>
          <a:bodyPr/>
          <a:lstStyle/>
          <a:p>
            <a:pPr marL="0" indent="0">
              <a:buNone/>
            </a:pPr>
            <a:r>
              <a:rPr lang="en-US" dirty="0"/>
              <a:t>Remember each Duxbury file is </a:t>
            </a:r>
            <a:r>
              <a:rPr lang="en-US" dirty="0" err="1"/>
              <a:t>UNconnected</a:t>
            </a:r>
            <a:r>
              <a:rPr lang="en-US" dirty="0"/>
              <a:t> to others.</a:t>
            </a:r>
          </a:p>
          <a:p>
            <a:pPr marL="0" indent="0">
              <a:buNone/>
            </a:pPr>
            <a:r>
              <a:rPr lang="en-US" dirty="0"/>
              <a:t>So, once you are editing in a braille file, you are stuck there.</a:t>
            </a:r>
          </a:p>
        </p:txBody>
      </p:sp>
      <p:pic>
        <p:nvPicPr>
          <p:cNvPr id="6" name="Content Placeholder 5" descr="unorganized floating rubber duckies">
            <a:extLst>
              <a:ext uri="{FF2B5EF4-FFF2-40B4-BE49-F238E27FC236}">
                <a16:creationId xmlns:a16="http://schemas.microsoft.com/office/drawing/2014/main" id="{64D39E5C-CA7F-4B5E-904C-BCC9CE4C668D}"/>
              </a:ext>
            </a:extLst>
          </p:cNvPr>
          <p:cNvPicPr>
            <a:picLocks noGrp="1" noChangeAspect="1"/>
          </p:cNvPicPr>
          <p:nvPr>
            <p:ph sz="half" idx="2"/>
          </p:nvPr>
        </p:nvPicPr>
        <p:blipFill rotWithShape="1">
          <a:blip r:embed="rId2"/>
          <a:srcRect l="1" r="36234"/>
          <a:stretch/>
        </p:blipFill>
        <p:spPr>
          <a:xfrm>
            <a:off x="6292647" y="-1601"/>
            <a:ext cx="5899353" cy="6144768"/>
          </a:xfrm>
        </p:spPr>
      </p:pic>
    </p:spTree>
    <p:extLst>
      <p:ext uri="{BB962C8B-B14F-4D97-AF65-F5344CB8AC3E}">
        <p14:creationId xmlns:p14="http://schemas.microsoft.com/office/powerpoint/2010/main" val="163292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2AF15-2984-45AA-8938-7776016F7C83}"/>
              </a:ext>
            </a:extLst>
          </p:cNvPr>
          <p:cNvSpPr>
            <a:spLocks noGrp="1"/>
          </p:cNvSpPr>
          <p:nvPr>
            <p:ph type="title"/>
          </p:nvPr>
        </p:nvSpPr>
        <p:spPr/>
        <p:txBody>
          <a:bodyPr/>
          <a:lstStyle/>
          <a:p>
            <a:r>
              <a:rPr lang="en-US" dirty="0">
                <a:solidFill>
                  <a:schemeClr val="bg1"/>
                </a:solidFill>
              </a:rPr>
              <a:t>*You* Are Using DBT</a:t>
            </a:r>
          </a:p>
        </p:txBody>
      </p:sp>
      <p:pic>
        <p:nvPicPr>
          <p:cNvPr id="7" name="Content Placeholder 6" descr="cockpit of a commercial airplane">
            <a:extLst>
              <a:ext uri="{FF2B5EF4-FFF2-40B4-BE49-F238E27FC236}">
                <a16:creationId xmlns:a16="http://schemas.microsoft.com/office/drawing/2014/main" id="{4344F7B3-49B8-4BA8-9C56-CF7323DFBEB2}"/>
              </a:ext>
            </a:extLst>
          </p:cNvPr>
          <p:cNvPicPr>
            <a:picLocks noGrp="1" noChangeAspect="1"/>
          </p:cNvPicPr>
          <p:nvPr>
            <p:ph idx="1"/>
          </p:nvPr>
        </p:nvPicPr>
        <p:blipFill>
          <a:blip r:embed="rId2"/>
          <a:stretch>
            <a:fillRect/>
          </a:stretch>
        </p:blipFill>
        <p:spPr>
          <a:xfrm>
            <a:off x="2861667" y="1844675"/>
            <a:ext cx="6468666" cy="4312444"/>
          </a:xfrm>
        </p:spPr>
      </p:pic>
    </p:spTree>
    <p:extLst>
      <p:ext uri="{BB962C8B-B14F-4D97-AF65-F5344CB8AC3E}">
        <p14:creationId xmlns:p14="http://schemas.microsoft.com/office/powerpoint/2010/main" val="1763087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EE8A2-3B24-4441-B079-02618C1143F9}"/>
              </a:ext>
            </a:extLst>
          </p:cNvPr>
          <p:cNvSpPr>
            <a:spLocks noGrp="1"/>
          </p:cNvSpPr>
          <p:nvPr>
            <p:ph type="title"/>
          </p:nvPr>
        </p:nvSpPr>
        <p:spPr/>
        <p:txBody>
          <a:bodyPr/>
          <a:lstStyle/>
          <a:p>
            <a:r>
              <a:rPr lang="en-US" dirty="0"/>
              <a:t>Poll Time! #4</a:t>
            </a:r>
          </a:p>
        </p:txBody>
      </p:sp>
      <p:sp>
        <p:nvSpPr>
          <p:cNvPr id="5" name="Text Placeholder 4">
            <a:extLst>
              <a:ext uri="{FF2B5EF4-FFF2-40B4-BE49-F238E27FC236}">
                <a16:creationId xmlns:a16="http://schemas.microsoft.com/office/drawing/2014/main" id="{B2DB6D64-1609-44B4-BE85-EB8A9CF033C4}"/>
              </a:ext>
            </a:extLst>
          </p:cNvPr>
          <p:cNvSpPr>
            <a:spLocks noGrp="1"/>
          </p:cNvSpPr>
          <p:nvPr>
            <p:ph type="body" sz="half" idx="2"/>
          </p:nvPr>
        </p:nvSpPr>
        <p:spPr/>
        <p:txBody>
          <a:bodyPr>
            <a:normAutofit/>
          </a:bodyPr>
          <a:lstStyle/>
          <a:p>
            <a:r>
              <a:rPr lang="en-US" sz="2800" dirty="0"/>
              <a:t>It is time for a poll/quiz!</a:t>
            </a:r>
          </a:p>
        </p:txBody>
      </p:sp>
      <p:pic>
        <p:nvPicPr>
          <p:cNvPr id="15" name="Picture Placeholder 14" descr="juvenile-looking duckling holding file folders">
            <a:extLst>
              <a:ext uri="{FF2B5EF4-FFF2-40B4-BE49-F238E27FC236}">
                <a16:creationId xmlns:a16="http://schemas.microsoft.com/office/drawing/2014/main" id="{43AF6826-EC5E-4A2F-B058-FCC025AE2E44}"/>
              </a:ext>
            </a:extLst>
          </p:cNvPr>
          <p:cNvPicPr>
            <a:picLocks noGrp="1" noChangeAspect="1"/>
          </p:cNvPicPr>
          <p:nvPr>
            <p:ph type="pic" idx="1"/>
          </p:nvPr>
        </p:nvPicPr>
        <p:blipFill>
          <a:blip r:embed="rId2"/>
          <a:srcRect l="1081" r="1081"/>
          <a:stretch/>
        </p:blipFill>
        <p:spPr>
          <a:xfrm>
            <a:off x="803659" y="827903"/>
            <a:ext cx="5053442" cy="5165124"/>
          </a:xfrm>
        </p:spPr>
      </p:pic>
    </p:spTree>
    <p:extLst>
      <p:ext uri="{BB962C8B-B14F-4D97-AF65-F5344CB8AC3E}">
        <p14:creationId xmlns:p14="http://schemas.microsoft.com/office/powerpoint/2010/main" val="1569716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Four!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5. Which keys of a QWERTY keyboard are the usual defaults for six-key entry?</a:t>
            </a:r>
          </a:p>
          <a:p>
            <a:pPr marL="914400" indent="-515938">
              <a:spcAft>
                <a:spcPts val="600"/>
              </a:spcAft>
              <a:buNone/>
            </a:pPr>
            <a:r>
              <a:rPr lang="en-US" sz="3200" b="1" dirty="0"/>
              <a:t>A.</a:t>
            </a:r>
            <a:r>
              <a:rPr lang="en-US" sz="3200" dirty="0"/>
              <a:t> </a:t>
            </a:r>
            <a:r>
              <a:rPr lang="en-US" sz="3200" dirty="0" err="1"/>
              <a:t>sdfjkl</a:t>
            </a:r>
            <a:endParaRPr lang="en-US" sz="3200" dirty="0"/>
          </a:p>
          <a:p>
            <a:pPr marL="914400" indent="-515938">
              <a:spcAft>
                <a:spcPts val="600"/>
              </a:spcAft>
              <a:buNone/>
            </a:pPr>
            <a:r>
              <a:rPr lang="en-US" sz="3200" b="1" dirty="0"/>
              <a:t>B.</a:t>
            </a:r>
            <a:r>
              <a:rPr lang="en-US" sz="3200" dirty="0"/>
              <a:t> </a:t>
            </a:r>
            <a:r>
              <a:rPr lang="en-US" sz="3200" dirty="0" err="1"/>
              <a:t>weruio</a:t>
            </a:r>
            <a:endParaRPr lang="en-US" sz="3200" dirty="0"/>
          </a:p>
          <a:p>
            <a:pPr marL="914400" indent="-515938">
              <a:spcAft>
                <a:spcPts val="600"/>
              </a:spcAft>
              <a:buNone/>
            </a:pPr>
            <a:r>
              <a:rPr lang="en-US" sz="3200" b="1" dirty="0"/>
              <a:t>C.</a:t>
            </a:r>
            <a:r>
              <a:rPr lang="en-US" sz="3200" dirty="0"/>
              <a:t> </a:t>
            </a:r>
            <a:r>
              <a:rPr lang="en-US" sz="3200" dirty="0" err="1"/>
              <a:t>tgvyhb</a:t>
            </a:r>
            <a:endParaRPr lang="en-US" sz="3200" dirty="0"/>
          </a:p>
          <a:p>
            <a:pPr marL="914400" indent="-515938">
              <a:spcAft>
                <a:spcPts val="600"/>
              </a:spcAft>
              <a:buNone/>
            </a:pPr>
            <a:r>
              <a:rPr lang="en-US" sz="3200" b="1" dirty="0"/>
              <a:t>D.</a:t>
            </a:r>
            <a:r>
              <a:rPr lang="en-US" sz="3200" dirty="0"/>
              <a:t> ⠠⠠⠟⠺⠑⠗⠞⠽</a:t>
            </a:r>
          </a:p>
        </p:txBody>
      </p:sp>
    </p:spTree>
    <p:extLst>
      <p:ext uri="{BB962C8B-B14F-4D97-AF65-F5344CB8AC3E}">
        <p14:creationId xmlns:p14="http://schemas.microsoft.com/office/powerpoint/2010/main" val="3797531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Four, the Answer!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5. Which keys of a QWERTY keyboard are the usual defaults for six-key entry?</a:t>
            </a:r>
          </a:p>
          <a:p>
            <a:pPr marL="914400" indent="-515938">
              <a:spcAft>
                <a:spcPts val="600"/>
              </a:spcAft>
              <a:buNone/>
            </a:pPr>
            <a:r>
              <a:rPr lang="en-US" sz="3200" b="1" dirty="0">
                <a:highlight>
                  <a:srgbClr val="FFFF00"/>
                </a:highlight>
              </a:rPr>
              <a:t>*A.</a:t>
            </a:r>
            <a:r>
              <a:rPr lang="en-US" sz="3200" dirty="0">
                <a:highlight>
                  <a:srgbClr val="FFFF00"/>
                </a:highlight>
              </a:rPr>
              <a:t> </a:t>
            </a:r>
            <a:r>
              <a:rPr lang="en-US" sz="3200" dirty="0" err="1">
                <a:highlight>
                  <a:srgbClr val="FFFF00"/>
                </a:highlight>
              </a:rPr>
              <a:t>sdfjkl</a:t>
            </a:r>
            <a:r>
              <a:rPr lang="en-US" sz="3200" dirty="0">
                <a:highlight>
                  <a:srgbClr val="FFFF00"/>
                </a:highlight>
              </a:rPr>
              <a:t>*</a:t>
            </a:r>
          </a:p>
          <a:p>
            <a:pPr marL="914400" indent="-515938">
              <a:spcAft>
                <a:spcPts val="600"/>
              </a:spcAft>
              <a:buNone/>
            </a:pPr>
            <a:r>
              <a:rPr lang="en-US" sz="3200" b="1" dirty="0"/>
              <a:t>B.</a:t>
            </a:r>
            <a:r>
              <a:rPr lang="en-US" sz="3200" dirty="0"/>
              <a:t> </a:t>
            </a:r>
            <a:r>
              <a:rPr lang="en-US" sz="3200" dirty="0" err="1"/>
              <a:t>weruio</a:t>
            </a:r>
            <a:endParaRPr lang="en-US" sz="3200" dirty="0"/>
          </a:p>
          <a:p>
            <a:pPr marL="914400" indent="-515938">
              <a:spcAft>
                <a:spcPts val="600"/>
              </a:spcAft>
              <a:buNone/>
            </a:pPr>
            <a:r>
              <a:rPr lang="en-US" sz="3200" b="1" dirty="0"/>
              <a:t>C.</a:t>
            </a:r>
            <a:r>
              <a:rPr lang="en-US" sz="3200" dirty="0"/>
              <a:t> </a:t>
            </a:r>
            <a:r>
              <a:rPr lang="en-US" sz="3200" dirty="0" err="1"/>
              <a:t>tgvyhb</a:t>
            </a:r>
            <a:endParaRPr lang="en-US" sz="3200" dirty="0"/>
          </a:p>
          <a:p>
            <a:pPr marL="914400" indent="-515938">
              <a:spcAft>
                <a:spcPts val="600"/>
              </a:spcAft>
              <a:buNone/>
            </a:pPr>
            <a:r>
              <a:rPr lang="en-US" sz="3200" b="1" dirty="0"/>
              <a:t>D.</a:t>
            </a:r>
            <a:r>
              <a:rPr lang="en-US" sz="3200" dirty="0"/>
              <a:t> ⠠⠠⠟⠺⠑⠗⠞⠽</a:t>
            </a:r>
          </a:p>
        </p:txBody>
      </p:sp>
    </p:spTree>
    <p:extLst>
      <p:ext uri="{BB962C8B-B14F-4D97-AF65-F5344CB8AC3E}">
        <p14:creationId xmlns:p14="http://schemas.microsoft.com/office/powerpoint/2010/main" val="1958662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54DA-17F2-423E-9C45-FB0EB280B17B}"/>
              </a:ext>
            </a:extLst>
          </p:cNvPr>
          <p:cNvSpPr>
            <a:spLocks noGrp="1"/>
          </p:cNvSpPr>
          <p:nvPr>
            <p:ph type="title"/>
          </p:nvPr>
        </p:nvSpPr>
        <p:spPr>
          <a:xfrm>
            <a:off x="838200" y="365125"/>
            <a:ext cx="3543300" cy="1520825"/>
          </a:xfrm>
        </p:spPr>
        <p:txBody>
          <a:bodyPr/>
          <a:lstStyle/>
          <a:p>
            <a:r>
              <a:rPr lang="en-US" dirty="0"/>
              <a:t>Six-Key Entry in Print in DBT</a:t>
            </a:r>
          </a:p>
        </p:txBody>
      </p:sp>
      <p:sp>
        <p:nvSpPr>
          <p:cNvPr id="3" name="Content Placeholder 2">
            <a:extLst>
              <a:ext uri="{FF2B5EF4-FFF2-40B4-BE49-F238E27FC236}">
                <a16:creationId xmlns:a16="http://schemas.microsoft.com/office/drawing/2014/main" id="{5D5AE31F-17A9-4885-8883-116836203163}"/>
              </a:ext>
            </a:extLst>
          </p:cNvPr>
          <p:cNvSpPr>
            <a:spLocks noGrp="1"/>
          </p:cNvSpPr>
          <p:nvPr>
            <p:ph sz="half" idx="1"/>
          </p:nvPr>
        </p:nvSpPr>
        <p:spPr>
          <a:xfrm>
            <a:off x="838200" y="1885950"/>
            <a:ext cx="4514850" cy="3352800"/>
          </a:xfrm>
        </p:spPr>
        <p:txBody>
          <a:bodyPr>
            <a:normAutofit/>
          </a:bodyPr>
          <a:lstStyle/>
          <a:p>
            <a:r>
              <a:rPr lang="en-US" dirty="0"/>
              <a:t>F2 to toggle six-key entry (or View &gt; Six-Key Entry)</a:t>
            </a:r>
          </a:p>
          <a:p>
            <a:r>
              <a:rPr lang="en-US" dirty="0" err="1"/>
              <a:t>ExactTranslation</a:t>
            </a:r>
            <a:r>
              <a:rPr lang="en-US" dirty="0"/>
              <a:t>, or similar, to get the cells and not interpretation of the signs</a:t>
            </a:r>
          </a:p>
          <a:p>
            <a:r>
              <a:rPr lang="en-US" dirty="0"/>
              <a:t>With great power comes great responsibility!</a:t>
            </a:r>
          </a:p>
        </p:txBody>
      </p:sp>
      <p:pic>
        <p:nvPicPr>
          <p:cNvPr id="6" name="Content Placeholder 5" descr="Duxbury print window with View menu expanded and text $20 says ducks are omnivorous! where $20 is written in ASCII braille and enclosed in the character style ExactTranslation">
            <a:extLst>
              <a:ext uri="{FF2B5EF4-FFF2-40B4-BE49-F238E27FC236}">
                <a16:creationId xmlns:a16="http://schemas.microsoft.com/office/drawing/2014/main" id="{364F5D6C-843C-4843-887A-CDD8A3F4F571}"/>
              </a:ext>
            </a:extLst>
          </p:cNvPr>
          <p:cNvPicPr>
            <a:picLocks noGrp="1" noChangeAspect="1"/>
          </p:cNvPicPr>
          <p:nvPr>
            <p:ph sz="half" idx="2"/>
          </p:nvPr>
        </p:nvPicPr>
        <p:blipFill>
          <a:blip r:embed="rId2"/>
          <a:srcRect/>
          <a:stretch/>
        </p:blipFill>
        <p:spPr>
          <a:xfrm>
            <a:off x="5615706" y="794077"/>
            <a:ext cx="6447301" cy="4707399"/>
          </a:xfrm>
        </p:spPr>
      </p:pic>
    </p:spTree>
    <p:extLst>
      <p:ext uri="{BB962C8B-B14F-4D97-AF65-F5344CB8AC3E}">
        <p14:creationId xmlns:p14="http://schemas.microsoft.com/office/powerpoint/2010/main" val="4065941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B564-416C-4627-8BC7-7BB32A15D494}"/>
              </a:ext>
            </a:extLst>
          </p:cNvPr>
          <p:cNvSpPr>
            <a:spLocks noGrp="1"/>
          </p:cNvSpPr>
          <p:nvPr>
            <p:ph type="title"/>
          </p:nvPr>
        </p:nvSpPr>
        <p:spPr>
          <a:xfrm>
            <a:off x="838200" y="365126"/>
            <a:ext cx="10515600" cy="1089592"/>
          </a:xfrm>
        </p:spPr>
        <p:txBody>
          <a:bodyPr/>
          <a:lstStyle/>
          <a:p>
            <a:r>
              <a:rPr lang="en-US" dirty="0"/>
              <a:t>Duck Call (repeat)</a:t>
            </a:r>
          </a:p>
        </p:txBody>
      </p:sp>
      <p:sp>
        <p:nvSpPr>
          <p:cNvPr id="3" name="Content Placeholder 2">
            <a:extLst>
              <a:ext uri="{FF2B5EF4-FFF2-40B4-BE49-F238E27FC236}">
                <a16:creationId xmlns:a16="http://schemas.microsoft.com/office/drawing/2014/main" id="{1AA1192B-37AB-4256-BC2B-27ACAD1E973A}"/>
              </a:ext>
            </a:extLst>
          </p:cNvPr>
          <p:cNvSpPr>
            <a:spLocks noGrp="1"/>
          </p:cNvSpPr>
          <p:nvPr>
            <p:ph sz="half" idx="1"/>
          </p:nvPr>
        </p:nvSpPr>
        <p:spPr>
          <a:xfrm>
            <a:off x="838200" y="1454717"/>
            <a:ext cx="10515600" cy="1518330"/>
          </a:xfrm>
        </p:spPr>
        <p:txBody>
          <a:bodyPr/>
          <a:lstStyle/>
          <a:p>
            <a:pPr marL="0" indent="0">
              <a:buNone/>
            </a:pPr>
            <a:r>
              <a:rPr lang="en-US" dirty="0"/>
              <a:t>Use DBT documentation to find out what those revealed codes mean and do.</a:t>
            </a:r>
          </a:p>
          <a:p>
            <a:pPr marL="0" indent="0">
              <a:buNone/>
            </a:pPr>
            <a:r>
              <a:rPr lang="en-US" dirty="0"/>
              <a:t>DBT Codes Quick Reference 💪</a:t>
            </a:r>
          </a:p>
        </p:txBody>
      </p:sp>
      <p:pic>
        <p:nvPicPr>
          <p:cNvPr id="6" name="Content Placeholder 5" descr="historical line drawings of duck calls">
            <a:extLst>
              <a:ext uri="{FF2B5EF4-FFF2-40B4-BE49-F238E27FC236}">
                <a16:creationId xmlns:a16="http://schemas.microsoft.com/office/drawing/2014/main" id="{6CBE6567-0A26-4BFD-9A99-51EC0DF9870E}"/>
              </a:ext>
            </a:extLst>
          </p:cNvPr>
          <p:cNvPicPr>
            <a:picLocks noGrp="1" noChangeAspect="1"/>
          </p:cNvPicPr>
          <p:nvPr>
            <p:ph sz="half" idx="2"/>
          </p:nvPr>
        </p:nvPicPr>
        <p:blipFill>
          <a:blip r:embed="rId2"/>
          <a:stretch>
            <a:fillRect/>
          </a:stretch>
        </p:blipFill>
        <p:spPr>
          <a:xfrm>
            <a:off x="3078537" y="2973047"/>
            <a:ext cx="6239633" cy="4086960"/>
          </a:xfrm>
        </p:spPr>
      </p:pic>
    </p:spTree>
    <p:extLst>
      <p:ext uri="{BB962C8B-B14F-4D97-AF65-F5344CB8AC3E}">
        <p14:creationId xmlns:p14="http://schemas.microsoft.com/office/powerpoint/2010/main" val="2168257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60E7-8C3D-4D9F-AED8-08FDDCF27E22}"/>
              </a:ext>
            </a:extLst>
          </p:cNvPr>
          <p:cNvSpPr>
            <a:spLocks noGrp="1"/>
          </p:cNvSpPr>
          <p:nvPr>
            <p:ph type="ctrTitle"/>
          </p:nvPr>
        </p:nvSpPr>
        <p:spPr/>
        <p:txBody>
          <a:bodyPr/>
          <a:lstStyle/>
          <a:p>
            <a:r>
              <a:rPr lang="en-US" dirty="0"/>
              <a:t>Working From Word</a:t>
            </a:r>
          </a:p>
        </p:txBody>
      </p:sp>
    </p:spTree>
    <p:extLst>
      <p:ext uri="{BB962C8B-B14F-4D97-AF65-F5344CB8AC3E}">
        <p14:creationId xmlns:p14="http://schemas.microsoft.com/office/powerpoint/2010/main" val="2626274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144BC-E6B7-43B6-AE31-E6E65CE73A04}"/>
              </a:ext>
            </a:extLst>
          </p:cNvPr>
          <p:cNvSpPr>
            <a:spLocks noGrp="1"/>
          </p:cNvSpPr>
          <p:nvPr>
            <p:ph type="ctrTitle"/>
          </p:nvPr>
        </p:nvSpPr>
        <p:spPr/>
        <p:txBody>
          <a:bodyPr/>
          <a:lstStyle/>
          <a:p>
            <a:r>
              <a:rPr lang="en-US" dirty="0"/>
              <a:t>View Codes</a:t>
            </a:r>
          </a:p>
        </p:txBody>
      </p:sp>
    </p:spTree>
    <p:extLst>
      <p:ext uri="{BB962C8B-B14F-4D97-AF65-F5344CB8AC3E}">
        <p14:creationId xmlns:p14="http://schemas.microsoft.com/office/powerpoint/2010/main" val="1581690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E561-40C6-4503-BCA3-ADCA258CFBA2}"/>
              </a:ext>
            </a:extLst>
          </p:cNvPr>
          <p:cNvSpPr>
            <a:spLocks noGrp="1"/>
          </p:cNvSpPr>
          <p:nvPr>
            <p:ph type="title"/>
          </p:nvPr>
        </p:nvSpPr>
        <p:spPr>
          <a:xfrm>
            <a:off x="838200" y="365125"/>
            <a:ext cx="10515600" cy="944691"/>
          </a:xfrm>
        </p:spPr>
        <p:txBody>
          <a:bodyPr/>
          <a:lstStyle/>
          <a:p>
            <a:r>
              <a:rPr lang="en-US" dirty="0"/>
              <a:t>One Quick Checklist, Word to DBT</a:t>
            </a:r>
          </a:p>
        </p:txBody>
      </p:sp>
      <p:sp>
        <p:nvSpPr>
          <p:cNvPr id="3" name="Content Placeholder 2">
            <a:extLst>
              <a:ext uri="{FF2B5EF4-FFF2-40B4-BE49-F238E27FC236}">
                <a16:creationId xmlns:a16="http://schemas.microsoft.com/office/drawing/2014/main" id="{0286D460-8100-4C49-8104-CE88026E42DE}"/>
              </a:ext>
            </a:extLst>
          </p:cNvPr>
          <p:cNvSpPr>
            <a:spLocks noGrp="1"/>
          </p:cNvSpPr>
          <p:nvPr>
            <p:ph idx="1"/>
          </p:nvPr>
        </p:nvSpPr>
        <p:spPr>
          <a:xfrm>
            <a:off x="838200" y="1501045"/>
            <a:ext cx="10515600" cy="3855909"/>
          </a:xfrm>
        </p:spPr>
        <p:txBody>
          <a:bodyPr/>
          <a:lstStyle/>
          <a:p>
            <a:pPr marL="514350" indent="-514350">
              <a:buFont typeface="+mj-lt"/>
              <a:buAutoNum type="arabicPeriod"/>
            </a:pPr>
            <a:r>
              <a:rPr lang="en-US" dirty="0"/>
              <a:t>Get original file</a:t>
            </a:r>
          </a:p>
          <a:p>
            <a:pPr marL="514350" indent="-514350">
              <a:buFont typeface="+mj-lt"/>
              <a:buAutoNum type="arabicPeriod"/>
            </a:pPr>
            <a:r>
              <a:rPr lang="en-US" dirty="0"/>
              <a:t>Open Word, and choose template on Braille tab</a:t>
            </a:r>
          </a:p>
          <a:p>
            <a:pPr marL="514350" indent="-514350">
              <a:buFont typeface="+mj-lt"/>
              <a:buAutoNum type="arabicPeriod"/>
            </a:pPr>
            <a:r>
              <a:rPr lang="en-US" dirty="0"/>
              <a:t>Get content from original file into Word file</a:t>
            </a:r>
          </a:p>
          <a:p>
            <a:pPr marL="514350" indent="-514350">
              <a:buFont typeface="+mj-lt"/>
              <a:buAutoNum type="arabicPeriod"/>
            </a:pPr>
            <a:r>
              <a:rPr lang="en-US" dirty="0"/>
              <a:t>View formatting</a:t>
            </a:r>
          </a:p>
          <a:p>
            <a:pPr marL="514350" indent="-514350">
              <a:buFont typeface="+mj-lt"/>
              <a:buAutoNum type="arabicPeriod"/>
            </a:pPr>
            <a:r>
              <a:rPr lang="en-US" dirty="0"/>
              <a:t>Remove unnecessary formatting</a:t>
            </a:r>
          </a:p>
          <a:p>
            <a:pPr marL="514350" indent="-514350">
              <a:buFont typeface="+mj-lt"/>
              <a:buAutoNum type="arabicPeriod"/>
            </a:pPr>
            <a:r>
              <a:rPr lang="en-US" dirty="0"/>
              <a:t>Apply styles and other transcription tools</a:t>
            </a:r>
          </a:p>
          <a:p>
            <a:pPr marL="514350" indent="-514350">
              <a:buFont typeface="+mj-lt"/>
              <a:buAutoNum type="arabicPeriod"/>
            </a:pPr>
            <a:r>
              <a:rPr lang="en-US" dirty="0"/>
              <a:t>SWIFT</a:t>
            </a:r>
          </a:p>
        </p:txBody>
      </p:sp>
    </p:spTree>
    <p:extLst>
      <p:ext uri="{BB962C8B-B14F-4D97-AF65-F5344CB8AC3E}">
        <p14:creationId xmlns:p14="http://schemas.microsoft.com/office/powerpoint/2010/main" val="1574060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A0E101-0B82-42A0-B7A1-B6E1D00697AF}"/>
              </a:ext>
            </a:extLst>
          </p:cNvPr>
          <p:cNvSpPr>
            <a:spLocks noGrp="1"/>
          </p:cNvSpPr>
          <p:nvPr>
            <p:ph type="ctrTitle"/>
          </p:nvPr>
        </p:nvSpPr>
        <p:spPr>
          <a:xfrm>
            <a:off x="1524000" y="1122362"/>
            <a:ext cx="9315450" cy="3106737"/>
          </a:xfrm>
        </p:spPr>
        <p:txBody>
          <a:bodyPr>
            <a:normAutofit fontScale="90000"/>
          </a:bodyPr>
          <a:lstStyle/>
          <a:p>
            <a:r>
              <a:rPr lang="en-US" sz="6700" dirty="0"/>
              <a:t>Demonstration and Practice in Word</a:t>
            </a:r>
            <a:br>
              <a:rPr lang="en-US" sz="6700" dirty="0"/>
            </a:br>
            <a:r>
              <a:rPr lang="en-US" sz="9600" dirty="0"/>
              <a:t>🦆</a:t>
            </a:r>
            <a:endParaRPr lang="en-US" dirty="0"/>
          </a:p>
        </p:txBody>
      </p:sp>
    </p:spTree>
    <p:extLst>
      <p:ext uri="{BB962C8B-B14F-4D97-AF65-F5344CB8AC3E}">
        <p14:creationId xmlns:p14="http://schemas.microsoft.com/office/powerpoint/2010/main" val="2354469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AC13-F3B6-4A19-B440-1AFA911A7CBE}"/>
              </a:ext>
            </a:extLst>
          </p:cNvPr>
          <p:cNvSpPr>
            <a:spLocks noGrp="1"/>
          </p:cNvSpPr>
          <p:nvPr>
            <p:ph type="title"/>
          </p:nvPr>
        </p:nvSpPr>
        <p:spPr>
          <a:xfrm>
            <a:off x="5438775" y="365125"/>
            <a:ext cx="5915025" cy="1325563"/>
          </a:xfrm>
        </p:spPr>
        <p:txBody>
          <a:bodyPr/>
          <a:lstStyle/>
          <a:p>
            <a:r>
              <a:rPr lang="en-US" dirty="0"/>
              <a:t>The “Braille Tab” on Word’s “Ribbon”</a:t>
            </a:r>
          </a:p>
        </p:txBody>
      </p:sp>
      <p:sp>
        <p:nvSpPr>
          <p:cNvPr id="4" name="Content Placeholder 3">
            <a:extLst>
              <a:ext uri="{FF2B5EF4-FFF2-40B4-BE49-F238E27FC236}">
                <a16:creationId xmlns:a16="http://schemas.microsoft.com/office/drawing/2014/main" id="{5A0FA60D-3E23-4906-9B9B-D78A2E2D8DAD}"/>
              </a:ext>
            </a:extLst>
          </p:cNvPr>
          <p:cNvSpPr>
            <a:spLocks noGrp="1"/>
          </p:cNvSpPr>
          <p:nvPr>
            <p:ph sz="half" idx="1"/>
          </p:nvPr>
        </p:nvSpPr>
        <p:spPr>
          <a:xfrm>
            <a:off x="5448300" y="1825624"/>
            <a:ext cx="5829300" cy="4270375"/>
          </a:xfrm>
        </p:spPr>
        <p:txBody>
          <a:bodyPr>
            <a:normAutofit/>
          </a:bodyPr>
          <a:lstStyle/>
          <a:p>
            <a:pPr marL="0" indent="0">
              <a:buNone/>
            </a:pPr>
            <a:r>
              <a:rPr lang="en-US" dirty="0"/>
              <a:t>The “ribbon” combines menu bar and toolbar into a single floating pane.</a:t>
            </a:r>
          </a:p>
          <a:p>
            <a:pPr marL="0" indent="0">
              <a:buNone/>
            </a:pPr>
            <a:r>
              <a:rPr lang="en-US" dirty="0"/>
              <a:t>The first time you run Word after installing SWIFT, you are presented with the Options dialog. After that, Word’s ribbon includes a tab called “Braille.”</a:t>
            </a:r>
          </a:p>
          <a:p>
            <a:pPr marL="0" indent="0">
              <a:buNone/>
            </a:pPr>
            <a:r>
              <a:rPr lang="en-US" dirty="0"/>
              <a:t> See </a:t>
            </a:r>
            <a:r>
              <a:rPr lang="en-US" dirty="0">
                <a:hlinkClick r:id="rId2"/>
              </a:rPr>
              <a:t>Duxbury’s page on SWIFT</a:t>
            </a:r>
            <a:r>
              <a:rPr lang="en-US" dirty="0"/>
              <a:t> for more, including detailed documentation for SWIFT!</a:t>
            </a:r>
          </a:p>
        </p:txBody>
      </p:sp>
      <p:pic>
        <p:nvPicPr>
          <p:cNvPr id="7" name="Content Placeholder 6" descr="Gymnast: Floor routine with solid fill">
            <a:extLst>
              <a:ext uri="{FF2B5EF4-FFF2-40B4-BE49-F238E27FC236}">
                <a16:creationId xmlns:a16="http://schemas.microsoft.com/office/drawing/2014/main" id="{48B222EC-5109-49A8-BC3E-107BCA3D9A29}"/>
              </a:ext>
            </a:extLst>
          </p:cNvPr>
          <p:cNvPicPr>
            <a:picLocks noGrp="1" noChangeAspect="1"/>
          </p:cNvPicPr>
          <p:nvPr>
            <p:ph sz="half" idx="2"/>
          </p:nvPr>
        </p:nvPicPr>
        <p:blipFill rotWithShape="1">
          <a:blip r:embed="rId3">
            <a:extLst>
              <a:ext uri="{96DAC541-7B7A-43D3-8B79-37D633B846F1}">
                <asvg:svgBlip xmlns:asvg="http://schemas.microsoft.com/office/drawing/2016/SVG/main" r:embed="rId4"/>
              </a:ext>
            </a:extLst>
          </a:blip>
          <a:srcRect r="8144"/>
          <a:stretch/>
        </p:blipFill>
        <p:spPr>
          <a:xfrm>
            <a:off x="380999" y="365124"/>
            <a:ext cx="4476751" cy="4873625"/>
          </a:xfrm>
        </p:spPr>
      </p:pic>
    </p:spTree>
    <p:extLst>
      <p:ext uri="{BB962C8B-B14F-4D97-AF65-F5344CB8AC3E}">
        <p14:creationId xmlns:p14="http://schemas.microsoft.com/office/powerpoint/2010/main" val="3468526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D8C73F-5453-4951-A1E2-DBECE4D675A0}"/>
              </a:ext>
            </a:extLst>
          </p:cNvPr>
          <p:cNvSpPr>
            <a:spLocks noGrp="1"/>
          </p:cNvSpPr>
          <p:nvPr>
            <p:ph type="title"/>
          </p:nvPr>
        </p:nvSpPr>
        <p:spPr>
          <a:xfrm>
            <a:off x="838200" y="365125"/>
            <a:ext cx="10515600" cy="662781"/>
          </a:xfrm>
        </p:spPr>
        <p:txBody>
          <a:bodyPr>
            <a:normAutofit fontScale="90000"/>
          </a:bodyPr>
          <a:lstStyle/>
          <a:p>
            <a:r>
              <a:rPr lang="en-US" dirty="0"/>
              <a:t>A Braille Tab in the Wild</a:t>
            </a:r>
          </a:p>
        </p:txBody>
      </p:sp>
      <p:pic>
        <p:nvPicPr>
          <p:cNvPr id="8" name="Content Placeholder 7" descr="Kyle's Word program with My First Document open and Braille tab showing UEB BANA template options">
            <a:extLst>
              <a:ext uri="{FF2B5EF4-FFF2-40B4-BE49-F238E27FC236}">
                <a16:creationId xmlns:a16="http://schemas.microsoft.com/office/drawing/2014/main" id="{C8BBE7B3-F2B9-4493-987F-D04ABC3FAF3A}"/>
              </a:ext>
            </a:extLst>
          </p:cNvPr>
          <p:cNvPicPr>
            <a:picLocks noGrp="1" noChangeAspect="1"/>
          </p:cNvPicPr>
          <p:nvPr>
            <p:ph idx="1"/>
          </p:nvPr>
        </p:nvPicPr>
        <p:blipFill>
          <a:blip r:embed="rId2"/>
          <a:stretch>
            <a:fillRect/>
          </a:stretch>
        </p:blipFill>
        <p:spPr>
          <a:xfrm>
            <a:off x="1657350" y="1027906"/>
            <a:ext cx="10344150" cy="4839924"/>
          </a:xfrm>
        </p:spPr>
      </p:pic>
    </p:spTree>
    <p:extLst>
      <p:ext uri="{BB962C8B-B14F-4D97-AF65-F5344CB8AC3E}">
        <p14:creationId xmlns:p14="http://schemas.microsoft.com/office/powerpoint/2010/main" val="3162229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29318-7262-449F-B508-F6E3702CE1F3}"/>
              </a:ext>
            </a:extLst>
          </p:cNvPr>
          <p:cNvSpPr>
            <a:spLocks noGrp="1"/>
          </p:cNvSpPr>
          <p:nvPr>
            <p:ph type="title"/>
          </p:nvPr>
        </p:nvSpPr>
        <p:spPr>
          <a:xfrm>
            <a:off x="838200" y="365125"/>
            <a:ext cx="10515600" cy="963613"/>
          </a:xfrm>
        </p:spPr>
        <p:txBody>
          <a:bodyPr/>
          <a:lstStyle/>
          <a:p>
            <a:r>
              <a:rPr lang="en-US" dirty="0"/>
              <a:t>What is SWIFT?</a:t>
            </a:r>
          </a:p>
        </p:txBody>
      </p:sp>
      <p:sp>
        <p:nvSpPr>
          <p:cNvPr id="3" name="Content Placeholder 2">
            <a:extLst>
              <a:ext uri="{FF2B5EF4-FFF2-40B4-BE49-F238E27FC236}">
                <a16:creationId xmlns:a16="http://schemas.microsoft.com/office/drawing/2014/main" id="{D2C6AAEB-920D-4C0B-84ED-39F9F20DA516}"/>
              </a:ext>
            </a:extLst>
          </p:cNvPr>
          <p:cNvSpPr>
            <a:spLocks noGrp="1"/>
          </p:cNvSpPr>
          <p:nvPr>
            <p:ph sz="half" idx="1"/>
          </p:nvPr>
        </p:nvSpPr>
        <p:spPr>
          <a:xfrm>
            <a:off x="838200" y="1443259"/>
            <a:ext cx="10515600" cy="1469805"/>
          </a:xfrm>
        </p:spPr>
        <p:txBody>
          <a:bodyPr>
            <a:normAutofit/>
          </a:bodyPr>
          <a:lstStyle/>
          <a:p>
            <a:pPr marL="0" indent="0">
              <a:buNone/>
            </a:pPr>
            <a:r>
              <a:rPr lang="en-US" dirty="0"/>
              <a:t>It is an Add-in from Duxbury</a:t>
            </a:r>
          </a:p>
          <a:p>
            <a:pPr marL="0" indent="0">
              <a:buNone/>
            </a:pPr>
            <a:r>
              <a:rPr lang="en-US" b="1" dirty="0"/>
              <a:t>SWIFT</a:t>
            </a:r>
            <a:r>
              <a:rPr lang="en-US" dirty="0"/>
              <a:t> is an acronym made from the description (Send Word file Immediately For Translation)</a:t>
            </a:r>
          </a:p>
        </p:txBody>
      </p:sp>
      <p:pic>
        <p:nvPicPr>
          <p:cNvPr id="6" name="Content Placeholder 5" descr="Word splash screen with text &quot;Loading Add-ins (1 of 4) SWIFT&quot; and splash screen style logos for SWIFT and DBT">
            <a:extLst>
              <a:ext uri="{FF2B5EF4-FFF2-40B4-BE49-F238E27FC236}">
                <a16:creationId xmlns:a16="http://schemas.microsoft.com/office/drawing/2014/main" id="{BD3BC5D2-C478-4E21-86A1-D6765FFD1537}"/>
              </a:ext>
            </a:extLst>
          </p:cNvPr>
          <p:cNvPicPr>
            <a:picLocks noGrp="1" noChangeAspect="1"/>
          </p:cNvPicPr>
          <p:nvPr>
            <p:ph sz="half" idx="2"/>
          </p:nvPr>
        </p:nvPicPr>
        <p:blipFill rotWithShape="1">
          <a:blip r:embed="rId3"/>
          <a:srcRect l="1267" t="4309" r="1442" b="4245"/>
          <a:stretch/>
        </p:blipFill>
        <p:spPr>
          <a:xfrm>
            <a:off x="1814286" y="2913064"/>
            <a:ext cx="9927771" cy="2979736"/>
          </a:xfrm>
        </p:spPr>
      </p:pic>
    </p:spTree>
    <p:extLst>
      <p:ext uri="{BB962C8B-B14F-4D97-AF65-F5344CB8AC3E}">
        <p14:creationId xmlns:p14="http://schemas.microsoft.com/office/powerpoint/2010/main" val="47280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9CE478-F2BF-44DA-A2FC-DC509540BC42}"/>
              </a:ext>
            </a:extLst>
          </p:cNvPr>
          <p:cNvSpPr>
            <a:spLocks noGrp="1"/>
          </p:cNvSpPr>
          <p:nvPr>
            <p:ph type="title"/>
          </p:nvPr>
        </p:nvSpPr>
        <p:spPr>
          <a:xfrm>
            <a:off x="2133599" y="5334666"/>
            <a:ext cx="8782051" cy="662783"/>
          </a:xfrm>
        </p:spPr>
        <p:txBody>
          <a:bodyPr>
            <a:normAutofit fontScale="90000"/>
          </a:bodyPr>
          <a:lstStyle/>
          <a:p>
            <a:r>
              <a:rPr lang="en-US" dirty="0"/>
              <a:t>Word Is Not Required to Use DBT</a:t>
            </a:r>
          </a:p>
        </p:txBody>
      </p:sp>
      <p:pic>
        <p:nvPicPr>
          <p:cNvPr id="8" name="Content Placeholder 7" descr="Cockpit of a commercial airplane">
            <a:extLst>
              <a:ext uri="{FF2B5EF4-FFF2-40B4-BE49-F238E27FC236}">
                <a16:creationId xmlns:a16="http://schemas.microsoft.com/office/drawing/2014/main" id="{93CFBE07-487E-4DF5-93E3-39644748975F}"/>
              </a:ext>
            </a:extLst>
          </p:cNvPr>
          <p:cNvPicPr>
            <a:picLocks noGrp="1" noChangeAspect="1"/>
          </p:cNvPicPr>
          <p:nvPr>
            <p:ph idx="1"/>
          </p:nvPr>
        </p:nvPicPr>
        <p:blipFill rotWithShape="1">
          <a:blip r:embed="rId2"/>
          <a:srcRect t="13946" b="22013"/>
          <a:stretch/>
        </p:blipFill>
        <p:spPr>
          <a:xfrm>
            <a:off x="0" y="0"/>
            <a:ext cx="12192000" cy="5205284"/>
          </a:xfrm>
        </p:spPr>
      </p:pic>
    </p:spTree>
    <p:extLst>
      <p:ext uri="{BB962C8B-B14F-4D97-AF65-F5344CB8AC3E}">
        <p14:creationId xmlns:p14="http://schemas.microsoft.com/office/powerpoint/2010/main" val="1485790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ECAA-87D6-40E0-B5FA-6D6D19E8AF1D}"/>
              </a:ext>
            </a:extLst>
          </p:cNvPr>
          <p:cNvSpPr>
            <a:spLocks noGrp="1"/>
          </p:cNvSpPr>
          <p:nvPr>
            <p:ph type="title"/>
          </p:nvPr>
        </p:nvSpPr>
        <p:spPr>
          <a:xfrm>
            <a:off x="838200" y="365125"/>
            <a:ext cx="10515600" cy="944691"/>
          </a:xfrm>
        </p:spPr>
        <p:txBody>
          <a:bodyPr/>
          <a:lstStyle/>
          <a:p>
            <a:r>
              <a:rPr lang="en-US" dirty="0"/>
              <a:t>File Management</a:t>
            </a:r>
          </a:p>
        </p:txBody>
      </p:sp>
      <p:sp>
        <p:nvSpPr>
          <p:cNvPr id="3" name="Content Placeholder 2">
            <a:extLst>
              <a:ext uri="{FF2B5EF4-FFF2-40B4-BE49-F238E27FC236}">
                <a16:creationId xmlns:a16="http://schemas.microsoft.com/office/drawing/2014/main" id="{CABCAF62-7059-45C0-A860-094CC8BDDF5C}"/>
              </a:ext>
            </a:extLst>
          </p:cNvPr>
          <p:cNvSpPr>
            <a:spLocks noGrp="1"/>
          </p:cNvSpPr>
          <p:nvPr>
            <p:ph idx="1"/>
          </p:nvPr>
        </p:nvSpPr>
        <p:spPr>
          <a:xfrm>
            <a:off x="838200" y="1309817"/>
            <a:ext cx="10515600" cy="4238368"/>
          </a:xfrm>
        </p:spPr>
        <p:txBody>
          <a:bodyPr>
            <a:normAutofit/>
          </a:bodyPr>
          <a:lstStyle/>
          <a:p>
            <a:pPr marL="0" indent="0">
              <a:spcAft>
                <a:spcPts val="1800"/>
              </a:spcAft>
              <a:buNone/>
            </a:pPr>
            <a:r>
              <a:rPr lang="en-US" sz="3200" dirty="0"/>
              <a:t>Whatever your workflow, as you transcribe, remember:</a:t>
            </a:r>
          </a:p>
          <a:p>
            <a:r>
              <a:rPr lang="en-US" sz="3200" dirty="0"/>
              <a:t>Keep file names clear</a:t>
            </a:r>
          </a:p>
          <a:p>
            <a:r>
              <a:rPr lang="en-US" sz="3200" dirty="0"/>
              <a:t>Name files consistently</a:t>
            </a:r>
          </a:p>
          <a:p>
            <a:r>
              <a:rPr lang="en-US" sz="3200" dirty="0"/>
              <a:t>Beware clones of all kinds</a:t>
            </a:r>
          </a:p>
          <a:p>
            <a:pPr lvl="1"/>
            <a:r>
              <a:rPr lang="en-US" sz="2800" dirty="0"/>
              <a:t>Same name, different location</a:t>
            </a:r>
          </a:p>
          <a:p>
            <a:pPr lvl="1"/>
            <a:r>
              <a:rPr lang="en-US" sz="2800" dirty="0"/>
              <a:t>“File Name (copy)”</a:t>
            </a:r>
          </a:p>
          <a:p>
            <a:pPr lvl="1"/>
            <a:r>
              <a:rPr lang="en-US" sz="2800" dirty="0"/>
              <a:t>“File Name (9,999,999)</a:t>
            </a:r>
          </a:p>
        </p:txBody>
      </p:sp>
    </p:spTree>
    <p:extLst>
      <p:ext uri="{BB962C8B-B14F-4D97-AF65-F5344CB8AC3E}">
        <p14:creationId xmlns:p14="http://schemas.microsoft.com/office/powerpoint/2010/main" val="2719211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6BACF6-677F-4B62-99E0-A1D5EAA72217}"/>
              </a:ext>
            </a:extLst>
          </p:cNvPr>
          <p:cNvSpPr>
            <a:spLocks noGrp="1"/>
          </p:cNvSpPr>
          <p:nvPr>
            <p:ph type="title"/>
          </p:nvPr>
        </p:nvSpPr>
        <p:spPr/>
        <p:txBody>
          <a:bodyPr/>
          <a:lstStyle/>
          <a:p>
            <a:r>
              <a:rPr lang="en-US" dirty="0"/>
              <a:t>Multiple File Types</a:t>
            </a:r>
          </a:p>
        </p:txBody>
      </p:sp>
      <p:sp>
        <p:nvSpPr>
          <p:cNvPr id="7" name="Content Placeholder 6">
            <a:extLst>
              <a:ext uri="{FF2B5EF4-FFF2-40B4-BE49-F238E27FC236}">
                <a16:creationId xmlns:a16="http://schemas.microsoft.com/office/drawing/2014/main" id="{4861CABE-42A9-49D0-A704-FBB894E595A2}"/>
              </a:ext>
            </a:extLst>
          </p:cNvPr>
          <p:cNvSpPr>
            <a:spLocks noGrp="1"/>
          </p:cNvSpPr>
          <p:nvPr>
            <p:ph sz="half" idx="2"/>
          </p:nvPr>
        </p:nvSpPr>
        <p:spPr>
          <a:xfrm>
            <a:off x="838200" y="1589506"/>
            <a:ext cx="7861300" cy="996042"/>
          </a:xfrm>
        </p:spPr>
        <p:txBody>
          <a:bodyPr/>
          <a:lstStyle/>
          <a:p>
            <a:pPr marL="0" indent="0">
              <a:buNone/>
            </a:pPr>
            <a:r>
              <a:rPr lang="en-US" dirty="0"/>
              <a:t>One practical workflow is to save each file type along the way in your transcription.</a:t>
            </a:r>
          </a:p>
        </p:txBody>
      </p:sp>
      <p:pic>
        <p:nvPicPr>
          <p:cNvPr id="5" name="Content Placeholder 4" descr="My First Document in multiple files types (brf, dxp, 2 docx, pdf)">
            <a:extLst>
              <a:ext uri="{FF2B5EF4-FFF2-40B4-BE49-F238E27FC236}">
                <a16:creationId xmlns:a16="http://schemas.microsoft.com/office/drawing/2014/main" id="{09C3C571-AED2-4052-BD00-333706A2CCFF}"/>
              </a:ext>
            </a:extLst>
          </p:cNvPr>
          <p:cNvPicPr>
            <a:picLocks noGrp="1" noChangeAspect="1"/>
          </p:cNvPicPr>
          <p:nvPr>
            <p:ph sz="half" idx="1"/>
          </p:nvPr>
        </p:nvPicPr>
        <p:blipFill>
          <a:blip r:embed="rId2"/>
          <a:srcRect/>
          <a:stretch/>
        </p:blipFill>
        <p:spPr>
          <a:xfrm>
            <a:off x="838200" y="2642698"/>
            <a:ext cx="8817252" cy="2410661"/>
          </a:xfrm>
          <a:ln w="12700">
            <a:solidFill>
              <a:schemeClr val="tx1"/>
            </a:solidFill>
          </a:ln>
        </p:spPr>
      </p:pic>
    </p:spTree>
    <p:extLst>
      <p:ext uri="{BB962C8B-B14F-4D97-AF65-F5344CB8AC3E}">
        <p14:creationId xmlns:p14="http://schemas.microsoft.com/office/powerpoint/2010/main" val="1594794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EE8A2-3B24-4441-B079-02618C1143F9}"/>
              </a:ext>
            </a:extLst>
          </p:cNvPr>
          <p:cNvSpPr>
            <a:spLocks noGrp="1"/>
          </p:cNvSpPr>
          <p:nvPr>
            <p:ph type="title"/>
          </p:nvPr>
        </p:nvSpPr>
        <p:spPr/>
        <p:txBody>
          <a:bodyPr/>
          <a:lstStyle/>
          <a:p>
            <a:r>
              <a:rPr lang="en-US" dirty="0"/>
              <a:t>Poll Time! #5</a:t>
            </a:r>
          </a:p>
        </p:txBody>
      </p:sp>
      <p:sp>
        <p:nvSpPr>
          <p:cNvPr id="5" name="Text Placeholder 4">
            <a:extLst>
              <a:ext uri="{FF2B5EF4-FFF2-40B4-BE49-F238E27FC236}">
                <a16:creationId xmlns:a16="http://schemas.microsoft.com/office/drawing/2014/main" id="{B2DB6D64-1609-44B4-BE85-EB8A9CF033C4}"/>
              </a:ext>
            </a:extLst>
          </p:cNvPr>
          <p:cNvSpPr>
            <a:spLocks noGrp="1"/>
          </p:cNvSpPr>
          <p:nvPr>
            <p:ph type="body" sz="half" idx="2"/>
          </p:nvPr>
        </p:nvSpPr>
        <p:spPr/>
        <p:txBody>
          <a:bodyPr>
            <a:normAutofit/>
          </a:bodyPr>
          <a:lstStyle/>
          <a:p>
            <a:r>
              <a:rPr lang="en-US" sz="2800" dirty="0"/>
              <a:t>It is time for a poll/quiz!</a:t>
            </a:r>
          </a:p>
        </p:txBody>
      </p:sp>
      <p:pic>
        <p:nvPicPr>
          <p:cNvPr id="15" name="Picture Placeholder 14" descr="juvenile-looking duckling holding file folders">
            <a:extLst>
              <a:ext uri="{FF2B5EF4-FFF2-40B4-BE49-F238E27FC236}">
                <a16:creationId xmlns:a16="http://schemas.microsoft.com/office/drawing/2014/main" id="{43AF6826-EC5E-4A2F-B058-FCC025AE2E44}"/>
              </a:ext>
            </a:extLst>
          </p:cNvPr>
          <p:cNvPicPr>
            <a:picLocks noGrp="1" noChangeAspect="1"/>
          </p:cNvPicPr>
          <p:nvPr>
            <p:ph type="pic" idx="1"/>
          </p:nvPr>
        </p:nvPicPr>
        <p:blipFill>
          <a:blip r:embed="rId2"/>
          <a:srcRect l="1081" r="1081"/>
          <a:stretch/>
        </p:blipFill>
        <p:spPr>
          <a:xfrm>
            <a:off x="803659" y="827903"/>
            <a:ext cx="5053442" cy="5165124"/>
          </a:xfrm>
        </p:spPr>
      </p:pic>
    </p:spTree>
    <p:extLst>
      <p:ext uri="{BB962C8B-B14F-4D97-AF65-F5344CB8AC3E}">
        <p14:creationId xmlns:p14="http://schemas.microsoft.com/office/powerpoint/2010/main" val="1627105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Five!</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3. True or False? A .</a:t>
            </a:r>
            <a:r>
              <a:rPr lang="en-US" sz="3200" b="1" dirty="0" err="1"/>
              <a:t>brf</a:t>
            </a:r>
            <a:r>
              <a:rPr lang="en-US" sz="3200" b="1" dirty="0"/>
              <a:t> file can only be opened by Duxbury.</a:t>
            </a:r>
          </a:p>
          <a:p>
            <a:pPr marL="914400" indent="-515938">
              <a:spcAft>
                <a:spcPts val="600"/>
              </a:spcAft>
              <a:buNone/>
            </a:pPr>
            <a:r>
              <a:rPr lang="en-US" sz="3200" b="1" dirty="0"/>
              <a:t>A.</a:t>
            </a:r>
            <a:r>
              <a:rPr lang="en-US" sz="3200" dirty="0"/>
              <a:t> True</a:t>
            </a:r>
          </a:p>
          <a:p>
            <a:pPr marL="914400" indent="-515938">
              <a:spcAft>
                <a:spcPts val="600"/>
              </a:spcAft>
              <a:buNone/>
            </a:pPr>
            <a:r>
              <a:rPr lang="en-US" sz="3200" b="1" dirty="0"/>
              <a:t>B.</a:t>
            </a:r>
            <a:r>
              <a:rPr lang="en-US" sz="3200" dirty="0"/>
              <a:t> False</a:t>
            </a:r>
          </a:p>
        </p:txBody>
      </p:sp>
    </p:spTree>
    <p:extLst>
      <p:ext uri="{BB962C8B-B14F-4D97-AF65-F5344CB8AC3E}">
        <p14:creationId xmlns:p14="http://schemas.microsoft.com/office/powerpoint/2010/main" val="2219686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60868A-DBD9-4B56-B2E9-F03D31A5C3E5}"/>
              </a:ext>
            </a:extLst>
          </p:cNvPr>
          <p:cNvSpPr>
            <a:spLocks noGrp="1"/>
          </p:cNvSpPr>
          <p:nvPr>
            <p:ph type="title"/>
          </p:nvPr>
        </p:nvSpPr>
        <p:spPr>
          <a:xfrm>
            <a:off x="838200" y="365126"/>
            <a:ext cx="2333625" cy="706438"/>
          </a:xfrm>
        </p:spPr>
        <p:txBody>
          <a:bodyPr/>
          <a:lstStyle/>
          <a:p>
            <a:r>
              <a:rPr lang="en-US" dirty="0"/>
              <a:t>Alt + F3</a:t>
            </a:r>
          </a:p>
        </p:txBody>
      </p:sp>
      <p:sp>
        <p:nvSpPr>
          <p:cNvPr id="4" name="Content Placeholder 3">
            <a:extLst>
              <a:ext uri="{FF2B5EF4-FFF2-40B4-BE49-F238E27FC236}">
                <a16:creationId xmlns:a16="http://schemas.microsoft.com/office/drawing/2014/main" id="{1E6E453F-D050-44EE-88BC-1EF9426D2643}"/>
              </a:ext>
            </a:extLst>
          </p:cNvPr>
          <p:cNvSpPr>
            <a:spLocks noGrp="1"/>
          </p:cNvSpPr>
          <p:nvPr>
            <p:ph sz="half" idx="1"/>
          </p:nvPr>
        </p:nvSpPr>
        <p:spPr>
          <a:xfrm>
            <a:off x="7843999" y="771525"/>
            <a:ext cx="3371689" cy="4789016"/>
          </a:xfrm>
        </p:spPr>
        <p:txBody>
          <a:bodyPr/>
          <a:lstStyle/>
          <a:p>
            <a:pPr marL="0" indent="0">
              <a:buNone/>
            </a:pPr>
            <a:r>
              <a:rPr lang="en-US" dirty="0"/>
              <a:t>File &gt; View Codes &gt; (or keyboard shortcut Alt F3) shows or hides the instructions DBT has for the content of a document.</a:t>
            </a:r>
          </a:p>
        </p:txBody>
      </p:sp>
      <p:pic>
        <p:nvPicPr>
          <p:cNvPr id="6" name="Content Placeholder 5" descr="DBT window with File menu expanded and Codes selected">
            <a:extLst>
              <a:ext uri="{FF2B5EF4-FFF2-40B4-BE49-F238E27FC236}">
                <a16:creationId xmlns:a16="http://schemas.microsoft.com/office/drawing/2014/main" id="{CF94C2FF-FF3C-4E47-A1E7-6075D652AE51}"/>
              </a:ext>
            </a:extLst>
          </p:cNvPr>
          <p:cNvPicPr>
            <a:picLocks noGrp="1" noChangeAspect="1"/>
          </p:cNvPicPr>
          <p:nvPr>
            <p:ph sz="half" idx="2"/>
          </p:nvPr>
        </p:nvPicPr>
        <p:blipFill>
          <a:blip r:embed="rId2"/>
          <a:stretch>
            <a:fillRect/>
          </a:stretch>
        </p:blipFill>
        <p:spPr>
          <a:xfrm>
            <a:off x="838200" y="1071564"/>
            <a:ext cx="6548599" cy="4143374"/>
          </a:xfrm>
        </p:spPr>
      </p:pic>
    </p:spTree>
    <p:extLst>
      <p:ext uri="{BB962C8B-B14F-4D97-AF65-F5344CB8AC3E}">
        <p14:creationId xmlns:p14="http://schemas.microsoft.com/office/powerpoint/2010/main" val="409998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Five, the Answer!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3. True or False? A .</a:t>
            </a:r>
            <a:r>
              <a:rPr lang="en-US" sz="3200" b="1" dirty="0" err="1"/>
              <a:t>brf</a:t>
            </a:r>
            <a:r>
              <a:rPr lang="en-US" sz="3200" b="1" dirty="0"/>
              <a:t> file can only be opened by Duxbury.</a:t>
            </a:r>
          </a:p>
          <a:p>
            <a:pPr marL="914400" indent="-515938">
              <a:spcAft>
                <a:spcPts val="600"/>
              </a:spcAft>
              <a:buNone/>
            </a:pPr>
            <a:r>
              <a:rPr lang="en-US" sz="3200" b="1" dirty="0"/>
              <a:t>A.</a:t>
            </a:r>
            <a:r>
              <a:rPr lang="en-US" sz="3200" dirty="0"/>
              <a:t> True</a:t>
            </a:r>
          </a:p>
          <a:p>
            <a:pPr marL="914400" indent="-515938">
              <a:spcAft>
                <a:spcPts val="600"/>
              </a:spcAft>
              <a:buNone/>
            </a:pPr>
            <a:r>
              <a:rPr lang="en-US" sz="3200" b="1" dirty="0">
                <a:highlight>
                  <a:srgbClr val="FFFF00"/>
                </a:highlight>
              </a:rPr>
              <a:t>*B.</a:t>
            </a:r>
            <a:r>
              <a:rPr lang="en-US" sz="3200" dirty="0">
                <a:highlight>
                  <a:srgbClr val="FFFF00"/>
                </a:highlight>
              </a:rPr>
              <a:t> False*</a:t>
            </a:r>
          </a:p>
        </p:txBody>
      </p:sp>
    </p:spTree>
    <p:extLst>
      <p:ext uri="{BB962C8B-B14F-4D97-AF65-F5344CB8AC3E}">
        <p14:creationId xmlns:p14="http://schemas.microsoft.com/office/powerpoint/2010/main" val="1987487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C7BF9-6A70-4BA2-9A47-D4587D29FC05}"/>
              </a:ext>
            </a:extLst>
          </p:cNvPr>
          <p:cNvSpPr>
            <a:spLocks noGrp="1"/>
          </p:cNvSpPr>
          <p:nvPr>
            <p:ph type="ctrTitle"/>
          </p:nvPr>
        </p:nvSpPr>
        <p:spPr/>
        <p:txBody>
          <a:bodyPr/>
          <a:lstStyle/>
          <a:p>
            <a:r>
              <a:rPr lang="en-US" dirty="0"/>
              <a:t>"</a:t>
            </a:r>
            <a:r>
              <a:rPr lang="en-US" dirty="0" err="1"/>
              <a:t>Word"s</a:t>
            </a:r>
            <a:r>
              <a:rPr lang="en-US" dirty="0"/>
              <a:t> of Advice</a:t>
            </a:r>
            <a:endParaRPr lang="en-US" i="1" dirty="0"/>
          </a:p>
        </p:txBody>
      </p:sp>
    </p:spTree>
    <p:extLst>
      <p:ext uri="{BB962C8B-B14F-4D97-AF65-F5344CB8AC3E}">
        <p14:creationId xmlns:p14="http://schemas.microsoft.com/office/powerpoint/2010/main" val="170164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16AF-B0B6-4B88-8ABC-04AB82565BDF}"/>
              </a:ext>
            </a:extLst>
          </p:cNvPr>
          <p:cNvSpPr>
            <a:spLocks noGrp="1"/>
          </p:cNvSpPr>
          <p:nvPr>
            <p:ph type="title"/>
          </p:nvPr>
        </p:nvSpPr>
        <p:spPr>
          <a:xfrm>
            <a:off x="838200" y="365125"/>
            <a:ext cx="5181600" cy="1325563"/>
          </a:xfrm>
        </p:spPr>
        <p:txBody>
          <a:bodyPr/>
          <a:lstStyle/>
          <a:p>
            <a:r>
              <a:rPr lang="en-US" dirty="0"/>
              <a:t>Show Formatting</a:t>
            </a:r>
          </a:p>
        </p:txBody>
      </p:sp>
      <p:sp>
        <p:nvSpPr>
          <p:cNvPr id="4" name="Content Placeholder 3">
            <a:extLst>
              <a:ext uri="{FF2B5EF4-FFF2-40B4-BE49-F238E27FC236}">
                <a16:creationId xmlns:a16="http://schemas.microsoft.com/office/drawing/2014/main" id="{59866E06-9E2D-413E-B381-3EC26494B375}"/>
              </a:ext>
            </a:extLst>
          </p:cNvPr>
          <p:cNvSpPr>
            <a:spLocks noGrp="1"/>
          </p:cNvSpPr>
          <p:nvPr>
            <p:ph sz="half" idx="1"/>
          </p:nvPr>
        </p:nvSpPr>
        <p:spPr>
          <a:xfrm>
            <a:off x="838200" y="1825625"/>
            <a:ext cx="5181600" cy="3734916"/>
          </a:xfrm>
        </p:spPr>
        <p:txBody>
          <a:bodyPr/>
          <a:lstStyle/>
          <a:p>
            <a:pPr marL="0" indent="0">
              <a:buNone/>
            </a:pPr>
            <a:r>
              <a:rPr lang="en-US" dirty="0"/>
              <a:t>Show formatting marks – like spaces, pilcrows, tabs, … </a:t>
            </a:r>
          </a:p>
          <a:p>
            <a:pPr marL="0" indent="0">
              <a:buNone/>
            </a:pPr>
            <a:r>
              <a:rPr lang="en-US" dirty="0"/>
              <a:t>by pressing the pilcrow ¶ in the Paragraph group of the Home tab or pressing Ctrl + * (or, possibly, by pressing Alt, H, 8)</a:t>
            </a:r>
          </a:p>
        </p:txBody>
      </p:sp>
      <p:pic>
        <p:nvPicPr>
          <p:cNvPr id="7" name="Content Placeholder 6" descr="My First Document open in Word with Show/Hide formatting selected">
            <a:extLst>
              <a:ext uri="{FF2B5EF4-FFF2-40B4-BE49-F238E27FC236}">
                <a16:creationId xmlns:a16="http://schemas.microsoft.com/office/drawing/2014/main" id="{A4E93516-FA75-4737-98F0-077398CB985B}"/>
              </a:ext>
            </a:extLst>
          </p:cNvPr>
          <p:cNvPicPr>
            <a:picLocks noGrp="1" noChangeAspect="1"/>
          </p:cNvPicPr>
          <p:nvPr>
            <p:ph sz="half" idx="2"/>
          </p:nvPr>
        </p:nvPicPr>
        <p:blipFill>
          <a:blip r:embed="rId2"/>
          <a:stretch>
            <a:fillRect/>
          </a:stretch>
        </p:blipFill>
        <p:spPr>
          <a:xfrm>
            <a:off x="6095999" y="0"/>
            <a:ext cx="5805715" cy="6098819"/>
          </a:xfrm>
        </p:spPr>
      </p:pic>
    </p:spTree>
    <p:extLst>
      <p:ext uri="{BB962C8B-B14F-4D97-AF65-F5344CB8AC3E}">
        <p14:creationId xmlns:p14="http://schemas.microsoft.com/office/powerpoint/2010/main" val="514198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E12D4-9927-471C-B03E-C4F478CB5959}"/>
              </a:ext>
            </a:extLst>
          </p:cNvPr>
          <p:cNvSpPr>
            <a:spLocks noGrp="1"/>
          </p:cNvSpPr>
          <p:nvPr>
            <p:ph type="title"/>
          </p:nvPr>
        </p:nvSpPr>
        <p:spPr>
          <a:xfrm>
            <a:off x="838200" y="365125"/>
            <a:ext cx="4459514" cy="1325563"/>
          </a:xfrm>
        </p:spPr>
        <p:txBody>
          <a:bodyPr/>
          <a:lstStyle/>
          <a:p>
            <a:r>
              <a:rPr lang="en-US" dirty="0"/>
              <a:t>Choose Draft View</a:t>
            </a:r>
          </a:p>
        </p:txBody>
      </p:sp>
      <p:sp>
        <p:nvSpPr>
          <p:cNvPr id="3" name="Content Placeholder 2">
            <a:extLst>
              <a:ext uri="{FF2B5EF4-FFF2-40B4-BE49-F238E27FC236}">
                <a16:creationId xmlns:a16="http://schemas.microsoft.com/office/drawing/2014/main" id="{6615A686-2B59-4A97-A4E9-F81160B4BE40}"/>
              </a:ext>
            </a:extLst>
          </p:cNvPr>
          <p:cNvSpPr>
            <a:spLocks noGrp="1"/>
          </p:cNvSpPr>
          <p:nvPr>
            <p:ph sz="half" idx="1"/>
          </p:nvPr>
        </p:nvSpPr>
        <p:spPr>
          <a:xfrm>
            <a:off x="838200" y="1825625"/>
            <a:ext cx="4459514" cy="3734916"/>
          </a:xfrm>
        </p:spPr>
        <p:txBody>
          <a:bodyPr/>
          <a:lstStyle/>
          <a:p>
            <a:pPr marL="0" indent="0">
              <a:buNone/>
            </a:pPr>
            <a:r>
              <a:rPr lang="en-US" dirty="0"/>
              <a:t>If it has not happened automatically (e.g., when you chose a template in the Braille tab), then you can see what styles are in the document in “Draft View.”</a:t>
            </a:r>
          </a:p>
        </p:txBody>
      </p:sp>
      <p:pic>
        <p:nvPicPr>
          <p:cNvPr id="8" name="Content Placeholder 7" descr="My First Document open in Word with Draft selected under Views">
            <a:extLst>
              <a:ext uri="{FF2B5EF4-FFF2-40B4-BE49-F238E27FC236}">
                <a16:creationId xmlns:a16="http://schemas.microsoft.com/office/drawing/2014/main" id="{34E2AE12-95FA-42B3-82B4-4CB5E0A79DA4}"/>
              </a:ext>
            </a:extLst>
          </p:cNvPr>
          <p:cNvPicPr>
            <a:picLocks noGrp="1" noChangeAspect="1"/>
          </p:cNvPicPr>
          <p:nvPr>
            <p:ph sz="half" idx="2"/>
          </p:nvPr>
        </p:nvPicPr>
        <p:blipFill>
          <a:blip r:embed="rId2"/>
          <a:stretch>
            <a:fillRect/>
          </a:stretch>
        </p:blipFill>
        <p:spPr>
          <a:xfrm>
            <a:off x="5976132" y="-19878"/>
            <a:ext cx="5867526" cy="6113403"/>
          </a:xfrm>
        </p:spPr>
      </p:pic>
    </p:spTree>
    <p:extLst>
      <p:ext uri="{BB962C8B-B14F-4D97-AF65-F5344CB8AC3E}">
        <p14:creationId xmlns:p14="http://schemas.microsoft.com/office/powerpoint/2010/main" val="3214486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EE8A2-3B24-4441-B079-02618C1143F9}"/>
              </a:ext>
            </a:extLst>
          </p:cNvPr>
          <p:cNvSpPr>
            <a:spLocks noGrp="1"/>
          </p:cNvSpPr>
          <p:nvPr>
            <p:ph type="title"/>
          </p:nvPr>
        </p:nvSpPr>
        <p:spPr/>
        <p:txBody>
          <a:bodyPr/>
          <a:lstStyle/>
          <a:p>
            <a:r>
              <a:rPr lang="en-US" dirty="0"/>
              <a:t>Poll Time! #6</a:t>
            </a:r>
          </a:p>
        </p:txBody>
      </p:sp>
      <p:sp>
        <p:nvSpPr>
          <p:cNvPr id="5" name="Text Placeholder 4">
            <a:extLst>
              <a:ext uri="{FF2B5EF4-FFF2-40B4-BE49-F238E27FC236}">
                <a16:creationId xmlns:a16="http://schemas.microsoft.com/office/drawing/2014/main" id="{B2DB6D64-1609-44B4-BE85-EB8A9CF033C4}"/>
              </a:ext>
            </a:extLst>
          </p:cNvPr>
          <p:cNvSpPr>
            <a:spLocks noGrp="1"/>
          </p:cNvSpPr>
          <p:nvPr>
            <p:ph type="body" sz="half" idx="2"/>
          </p:nvPr>
        </p:nvSpPr>
        <p:spPr/>
        <p:txBody>
          <a:bodyPr>
            <a:normAutofit/>
          </a:bodyPr>
          <a:lstStyle/>
          <a:p>
            <a:r>
              <a:rPr lang="en-US" sz="2800" dirty="0"/>
              <a:t>It is time for a poll/quiz!</a:t>
            </a:r>
          </a:p>
        </p:txBody>
      </p:sp>
      <p:pic>
        <p:nvPicPr>
          <p:cNvPr id="15" name="Picture Placeholder 14" descr="juvenile-looking duckling holding file folders">
            <a:extLst>
              <a:ext uri="{FF2B5EF4-FFF2-40B4-BE49-F238E27FC236}">
                <a16:creationId xmlns:a16="http://schemas.microsoft.com/office/drawing/2014/main" id="{43AF6826-EC5E-4A2F-B058-FCC025AE2E44}"/>
              </a:ext>
            </a:extLst>
          </p:cNvPr>
          <p:cNvPicPr>
            <a:picLocks noGrp="1" noChangeAspect="1"/>
          </p:cNvPicPr>
          <p:nvPr>
            <p:ph type="pic" idx="1"/>
          </p:nvPr>
        </p:nvPicPr>
        <p:blipFill>
          <a:blip r:embed="rId2"/>
          <a:srcRect l="1081" r="1081"/>
          <a:stretch/>
        </p:blipFill>
        <p:spPr>
          <a:xfrm>
            <a:off x="803659" y="827903"/>
            <a:ext cx="5053442" cy="5165124"/>
          </a:xfrm>
        </p:spPr>
      </p:pic>
    </p:spTree>
    <p:extLst>
      <p:ext uri="{BB962C8B-B14F-4D97-AF65-F5344CB8AC3E}">
        <p14:creationId xmlns:p14="http://schemas.microsoft.com/office/powerpoint/2010/main" val="582635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Six!</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6. Who maintains the “Braille” tab that appears in Microsoft Word’s Ribbon?</a:t>
            </a:r>
          </a:p>
          <a:p>
            <a:pPr marL="914400" indent="-515938">
              <a:spcAft>
                <a:spcPts val="600"/>
              </a:spcAft>
              <a:buNone/>
            </a:pPr>
            <a:r>
              <a:rPr lang="en-US" sz="3200" b="1" dirty="0"/>
              <a:t>A.</a:t>
            </a:r>
            <a:r>
              <a:rPr lang="en-US" sz="3200" dirty="0"/>
              <a:t> Microsoft</a:t>
            </a:r>
          </a:p>
          <a:p>
            <a:pPr marL="914400" indent="-515938">
              <a:spcAft>
                <a:spcPts val="600"/>
              </a:spcAft>
              <a:buNone/>
            </a:pPr>
            <a:r>
              <a:rPr lang="en-US" sz="3200" b="1" dirty="0"/>
              <a:t>B.</a:t>
            </a:r>
            <a:r>
              <a:rPr lang="en-US" sz="3200" dirty="0"/>
              <a:t> Duxbury</a:t>
            </a:r>
          </a:p>
          <a:p>
            <a:pPr marL="914400" indent="-515938">
              <a:spcAft>
                <a:spcPts val="600"/>
              </a:spcAft>
              <a:buNone/>
            </a:pPr>
            <a:r>
              <a:rPr lang="en-US" sz="3200" b="1" dirty="0"/>
              <a:t>C.</a:t>
            </a:r>
            <a:r>
              <a:rPr lang="en-US" sz="3200" dirty="0"/>
              <a:t> Extraterrestrials</a:t>
            </a:r>
          </a:p>
        </p:txBody>
      </p:sp>
    </p:spTree>
    <p:extLst>
      <p:ext uri="{BB962C8B-B14F-4D97-AF65-F5344CB8AC3E}">
        <p14:creationId xmlns:p14="http://schemas.microsoft.com/office/powerpoint/2010/main" val="1924207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Six, the Answer!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6. Who maintains the “Braille” tab that appears in Microsoft Word’s Ribbon?</a:t>
            </a:r>
          </a:p>
          <a:p>
            <a:pPr marL="914400" indent="-515938">
              <a:spcAft>
                <a:spcPts val="600"/>
              </a:spcAft>
              <a:buNone/>
            </a:pPr>
            <a:r>
              <a:rPr lang="en-US" sz="3200" b="1" dirty="0"/>
              <a:t>A.</a:t>
            </a:r>
            <a:r>
              <a:rPr lang="en-US" sz="3200" dirty="0"/>
              <a:t> Microsoft</a:t>
            </a:r>
          </a:p>
          <a:p>
            <a:pPr marL="914400" indent="-515938">
              <a:spcAft>
                <a:spcPts val="600"/>
              </a:spcAft>
              <a:buNone/>
            </a:pPr>
            <a:r>
              <a:rPr lang="en-US" sz="3200" b="1" dirty="0">
                <a:highlight>
                  <a:srgbClr val="FFFF00"/>
                </a:highlight>
              </a:rPr>
              <a:t>*B.</a:t>
            </a:r>
            <a:r>
              <a:rPr lang="en-US" sz="3200" dirty="0">
                <a:highlight>
                  <a:srgbClr val="FFFF00"/>
                </a:highlight>
              </a:rPr>
              <a:t> Duxbury*</a:t>
            </a:r>
          </a:p>
          <a:p>
            <a:pPr marL="914400" indent="-515938">
              <a:spcAft>
                <a:spcPts val="600"/>
              </a:spcAft>
              <a:buNone/>
            </a:pPr>
            <a:r>
              <a:rPr lang="en-US" sz="3200" b="1" dirty="0"/>
              <a:t>C.</a:t>
            </a:r>
            <a:r>
              <a:rPr lang="en-US" sz="3200" dirty="0"/>
              <a:t> Extraterrestrials</a:t>
            </a:r>
          </a:p>
        </p:txBody>
      </p:sp>
    </p:spTree>
    <p:extLst>
      <p:ext uri="{BB962C8B-B14F-4D97-AF65-F5344CB8AC3E}">
        <p14:creationId xmlns:p14="http://schemas.microsoft.com/office/powerpoint/2010/main" val="1566500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FF3CD5-E597-4A14-9987-DB9D09C00AE7}"/>
              </a:ext>
            </a:extLst>
          </p:cNvPr>
          <p:cNvSpPr>
            <a:spLocks noGrp="1"/>
          </p:cNvSpPr>
          <p:nvPr>
            <p:ph type="ctrTitle"/>
          </p:nvPr>
        </p:nvSpPr>
        <p:spPr/>
        <p:txBody>
          <a:bodyPr>
            <a:normAutofit fontScale="90000"/>
          </a:bodyPr>
          <a:lstStyle/>
          <a:p>
            <a:r>
              <a:rPr lang="en-US" dirty="0"/>
              <a:t>Endless Array of Resources (Many Controls in the Cockpit)</a:t>
            </a:r>
          </a:p>
        </p:txBody>
      </p:sp>
    </p:spTree>
    <p:extLst>
      <p:ext uri="{BB962C8B-B14F-4D97-AF65-F5344CB8AC3E}">
        <p14:creationId xmlns:p14="http://schemas.microsoft.com/office/powerpoint/2010/main" val="3825059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9B979-D117-43CC-B0B4-EF303CDA175F}"/>
              </a:ext>
            </a:extLst>
          </p:cNvPr>
          <p:cNvSpPr>
            <a:spLocks noGrp="1"/>
          </p:cNvSpPr>
          <p:nvPr>
            <p:ph type="title"/>
          </p:nvPr>
        </p:nvSpPr>
        <p:spPr/>
        <p:txBody>
          <a:bodyPr/>
          <a:lstStyle/>
          <a:p>
            <a:r>
              <a:rPr lang="en-US" dirty="0"/>
              <a:t>Codes, Guidelines, and Explanations</a:t>
            </a:r>
          </a:p>
        </p:txBody>
      </p:sp>
      <p:sp>
        <p:nvSpPr>
          <p:cNvPr id="3" name="Content Placeholder 2">
            <a:extLst>
              <a:ext uri="{FF2B5EF4-FFF2-40B4-BE49-F238E27FC236}">
                <a16:creationId xmlns:a16="http://schemas.microsoft.com/office/drawing/2014/main" id="{FADDA70A-C162-4AC2-B921-3CCB08854397}"/>
              </a:ext>
            </a:extLst>
          </p:cNvPr>
          <p:cNvSpPr>
            <a:spLocks noGrp="1"/>
          </p:cNvSpPr>
          <p:nvPr>
            <p:ph idx="1"/>
          </p:nvPr>
        </p:nvSpPr>
        <p:spPr/>
        <p:txBody>
          <a:bodyPr/>
          <a:lstStyle/>
          <a:p>
            <a:r>
              <a:rPr lang="en-US" dirty="0"/>
              <a:t>ICEB homepage: </a:t>
            </a:r>
            <a:r>
              <a:rPr lang="en-US" dirty="0">
                <a:hlinkClick r:id="rId2"/>
              </a:rPr>
              <a:t>https://www.iceb.org/</a:t>
            </a:r>
            <a:endParaRPr lang="en-US" dirty="0"/>
          </a:p>
          <a:p>
            <a:r>
              <a:rPr lang="fr-FR" dirty="0" err="1"/>
              <a:t>BANA’s</a:t>
            </a:r>
            <a:r>
              <a:rPr lang="fr-FR" dirty="0"/>
              <a:t> page on Braille Formats 2016: </a:t>
            </a:r>
            <a:r>
              <a:rPr lang="fr-FR" dirty="0">
                <a:hlinkClick r:id="rId3"/>
              </a:rPr>
              <a:t>https://brailleauthority.org/braille-formats-principles-print-braille-transcription-2016</a:t>
            </a:r>
            <a:endParaRPr lang="fr-FR" dirty="0"/>
          </a:p>
          <a:p>
            <a:r>
              <a:rPr lang="en-US" dirty="0"/>
              <a:t>NBA webinar “The DOs and DON’Ts of </a:t>
            </a:r>
            <a:r>
              <a:rPr lang="en-US" dirty="0" err="1"/>
              <a:t>Typeforms</a:t>
            </a:r>
            <a:r>
              <a:rPr lang="en-US" dirty="0"/>
              <a:t>”: </a:t>
            </a:r>
            <a:r>
              <a:rPr lang="en-US" dirty="0">
                <a:hlinkClick r:id="rId4"/>
              </a:rPr>
              <a:t>https://www.nationalbraille.org/resources/webinars/the-dos-and-donts-of-typeforms/</a:t>
            </a:r>
            <a:endParaRPr lang="en-US" dirty="0"/>
          </a:p>
        </p:txBody>
      </p:sp>
    </p:spTree>
    <p:extLst>
      <p:ext uri="{BB962C8B-B14F-4D97-AF65-F5344CB8AC3E}">
        <p14:creationId xmlns:p14="http://schemas.microsoft.com/office/powerpoint/2010/main" val="2358865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88FD4-8E45-4864-A48A-DB8FE0C715E7}"/>
              </a:ext>
            </a:extLst>
          </p:cNvPr>
          <p:cNvSpPr>
            <a:spLocks noGrp="1"/>
          </p:cNvSpPr>
          <p:nvPr>
            <p:ph type="title"/>
          </p:nvPr>
        </p:nvSpPr>
        <p:spPr/>
        <p:txBody>
          <a:bodyPr/>
          <a:lstStyle/>
          <a:p>
            <a:r>
              <a:rPr lang="en-US" dirty="0">
                <a:hlinkClick r:id="rId2"/>
              </a:rPr>
              <a:t>Foundations of Duxbury</a:t>
            </a:r>
            <a:endParaRPr lang="en-US" dirty="0"/>
          </a:p>
        </p:txBody>
      </p:sp>
      <p:sp>
        <p:nvSpPr>
          <p:cNvPr id="3" name="Content Placeholder 2">
            <a:extLst>
              <a:ext uri="{FF2B5EF4-FFF2-40B4-BE49-F238E27FC236}">
                <a16:creationId xmlns:a16="http://schemas.microsoft.com/office/drawing/2014/main" id="{FB911683-3246-43D2-B806-A1D3D5CBF1AF}"/>
              </a:ext>
            </a:extLst>
          </p:cNvPr>
          <p:cNvSpPr>
            <a:spLocks noGrp="1"/>
          </p:cNvSpPr>
          <p:nvPr>
            <p:ph idx="1"/>
          </p:nvPr>
        </p:nvSpPr>
        <p:spPr>
          <a:xfrm>
            <a:off x="838200" y="1567720"/>
            <a:ext cx="10515600" cy="3975830"/>
          </a:xfrm>
        </p:spPr>
        <p:txBody>
          <a:bodyPr>
            <a:normAutofit/>
          </a:bodyPr>
          <a:lstStyle/>
          <a:p>
            <a:pPr marL="0" indent="0">
              <a:spcAft>
                <a:spcPts val="1200"/>
              </a:spcAft>
              <a:buNone/>
            </a:pPr>
            <a:r>
              <a:rPr lang="en-US" dirty="0"/>
              <a:t>Remember that other webinar exists. It covers at least:</a:t>
            </a:r>
          </a:p>
          <a:p>
            <a:pPr marL="800100"/>
            <a:r>
              <a:rPr lang="en-US" dirty="0"/>
              <a:t>codes</a:t>
            </a:r>
          </a:p>
          <a:p>
            <a:pPr marL="800100"/>
            <a:r>
              <a:rPr lang="en-US" dirty="0"/>
              <a:t>styles</a:t>
            </a:r>
          </a:p>
          <a:p>
            <a:pPr marL="800100"/>
            <a:r>
              <a:rPr lang="en-US" dirty="0"/>
              <a:t>Help menu</a:t>
            </a:r>
          </a:p>
          <a:p>
            <a:pPr marL="800100"/>
            <a:r>
              <a:rPr lang="en-US" dirty="0" err="1"/>
              <a:t>Duxuser</a:t>
            </a:r>
            <a:r>
              <a:rPr lang="en-US" dirty="0"/>
              <a:t> [and </a:t>
            </a:r>
            <a:r>
              <a:rPr lang="en-US" dirty="0" err="1"/>
              <a:t>DuxAnnounce</a:t>
            </a:r>
            <a:r>
              <a:rPr lang="en-US" dirty="0"/>
              <a:t>] and contacting Duxbury</a:t>
            </a:r>
          </a:p>
          <a:p>
            <a:pPr marL="800100"/>
            <a:r>
              <a:rPr lang="en-US" dirty="0"/>
              <a:t>checking your version and license before contacting Duxbury</a:t>
            </a:r>
          </a:p>
          <a:p>
            <a:pPr marL="800100"/>
            <a:r>
              <a:rPr lang="en-US" dirty="0"/>
              <a:t>Duxbury documentation</a:t>
            </a:r>
          </a:p>
        </p:txBody>
      </p:sp>
    </p:spTree>
    <p:extLst>
      <p:ext uri="{BB962C8B-B14F-4D97-AF65-F5344CB8AC3E}">
        <p14:creationId xmlns:p14="http://schemas.microsoft.com/office/powerpoint/2010/main" val="1468942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60868A-DBD9-4B56-B2E9-F03D31A5C3E5}"/>
              </a:ext>
            </a:extLst>
          </p:cNvPr>
          <p:cNvSpPr>
            <a:spLocks noGrp="1"/>
          </p:cNvSpPr>
          <p:nvPr>
            <p:ph type="title"/>
          </p:nvPr>
        </p:nvSpPr>
        <p:spPr>
          <a:xfrm>
            <a:off x="838200" y="365126"/>
            <a:ext cx="5962650" cy="706438"/>
          </a:xfrm>
        </p:spPr>
        <p:txBody>
          <a:bodyPr/>
          <a:lstStyle/>
          <a:p>
            <a:r>
              <a:rPr lang="en-US" dirty="0"/>
              <a:t>View Codes Is a Toggle</a:t>
            </a:r>
          </a:p>
        </p:txBody>
      </p:sp>
      <p:pic>
        <p:nvPicPr>
          <p:cNvPr id="6" name="Content Placeholder 5" descr="DBT window with File menu expanded and Codes highlighted and checked">
            <a:extLst>
              <a:ext uri="{FF2B5EF4-FFF2-40B4-BE49-F238E27FC236}">
                <a16:creationId xmlns:a16="http://schemas.microsoft.com/office/drawing/2014/main" id="{CF94C2FF-FF3C-4E47-A1E7-6075D652AE51}"/>
              </a:ext>
            </a:extLst>
          </p:cNvPr>
          <p:cNvPicPr>
            <a:picLocks noGrp="1" noChangeAspect="1"/>
          </p:cNvPicPr>
          <p:nvPr>
            <p:ph sz="half" idx="2"/>
          </p:nvPr>
        </p:nvPicPr>
        <p:blipFill rotWithShape="1">
          <a:blip r:embed="rId3"/>
          <a:srcRect r="30329"/>
          <a:stretch/>
        </p:blipFill>
        <p:spPr>
          <a:xfrm>
            <a:off x="1543050" y="1229199"/>
            <a:ext cx="4948238" cy="4493701"/>
          </a:xfrm>
          <a:ln w="12700">
            <a:solidFill>
              <a:schemeClr val="tx1"/>
            </a:solidFill>
          </a:ln>
        </p:spPr>
      </p:pic>
      <p:pic>
        <p:nvPicPr>
          <p:cNvPr id="5" name="Content Placeholder 4" descr="DBT window with File menu expanded and Codes highlighted and unchecked">
            <a:extLst>
              <a:ext uri="{FF2B5EF4-FFF2-40B4-BE49-F238E27FC236}">
                <a16:creationId xmlns:a16="http://schemas.microsoft.com/office/drawing/2014/main" id="{5EE3D326-C716-4140-B311-BA9A8F88939A}"/>
              </a:ext>
            </a:extLst>
          </p:cNvPr>
          <p:cNvPicPr>
            <a:picLocks noGrp="1" noChangeAspect="1"/>
          </p:cNvPicPr>
          <p:nvPr>
            <p:ph sz="half" idx="1"/>
          </p:nvPr>
        </p:nvPicPr>
        <p:blipFill rotWithShape="1">
          <a:blip r:embed="rId4"/>
          <a:srcRect t="16681" r="29573"/>
          <a:stretch/>
        </p:blipFill>
        <p:spPr>
          <a:xfrm>
            <a:off x="6800850" y="1229200"/>
            <a:ext cx="5229192" cy="4493700"/>
          </a:xfrm>
          <a:ln w="12700">
            <a:solidFill>
              <a:schemeClr val="tx1"/>
            </a:solidFill>
          </a:ln>
        </p:spPr>
      </p:pic>
    </p:spTree>
    <p:extLst>
      <p:ext uri="{BB962C8B-B14F-4D97-AF65-F5344CB8AC3E}">
        <p14:creationId xmlns:p14="http://schemas.microsoft.com/office/powerpoint/2010/main" val="3165281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EE8A2-3B24-4441-B079-02618C1143F9}"/>
              </a:ext>
            </a:extLst>
          </p:cNvPr>
          <p:cNvSpPr>
            <a:spLocks noGrp="1"/>
          </p:cNvSpPr>
          <p:nvPr>
            <p:ph type="title"/>
          </p:nvPr>
        </p:nvSpPr>
        <p:spPr/>
        <p:txBody>
          <a:bodyPr/>
          <a:lstStyle/>
          <a:p>
            <a:r>
              <a:rPr lang="en-US" dirty="0"/>
              <a:t>Poll Time! #7</a:t>
            </a:r>
          </a:p>
        </p:txBody>
      </p:sp>
      <p:sp>
        <p:nvSpPr>
          <p:cNvPr id="5" name="Text Placeholder 4">
            <a:extLst>
              <a:ext uri="{FF2B5EF4-FFF2-40B4-BE49-F238E27FC236}">
                <a16:creationId xmlns:a16="http://schemas.microsoft.com/office/drawing/2014/main" id="{B2DB6D64-1609-44B4-BE85-EB8A9CF033C4}"/>
              </a:ext>
            </a:extLst>
          </p:cNvPr>
          <p:cNvSpPr>
            <a:spLocks noGrp="1"/>
          </p:cNvSpPr>
          <p:nvPr>
            <p:ph type="body" sz="half" idx="2"/>
          </p:nvPr>
        </p:nvSpPr>
        <p:spPr/>
        <p:txBody>
          <a:bodyPr>
            <a:normAutofit/>
          </a:bodyPr>
          <a:lstStyle/>
          <a:p>
            <a:r>
              <a:rPr lang="en-US" sz="2800" dirty="0"/>
              <a:t>It is time for a poll/quiz!</a:t>
            </a:r>
          </a:p>
        </p:txBody>
      </p:sp>
      <p:pic>
        <p:nvPicPr>
          <p:cNvPr id="15" name="Picture Placeholder 14" descr="juvenile-looking duckling holding file folders">
            <a:extLst>
              <a:ext uri="{FF2B5EF4-FFF2-40B4-BE49-F238E27FC236}">
                <a16:creationId xmlns:a16="http://schemas.microsoft.com/office/drawing/2014/main" id="{43AF6826-EC5E-4A2F-B058-FCC025AE2E44}"/>
              </a:ext>
            </a:extLst>
          </p:cNvPr>
          <p:cNvPicPr>
            <a:picLocks noGrp="1" noChangeAspect="1"/>
          </p:cNvPicPr>
          <p:nvPr>
            <p:ph type="pic" idx="1"/>
          </p:nvPr>
        </p:nvPicPr>
        <p:blipFill>
          <a:blip r:embed="rId2"/>
          <a:srcRect l="1081" r="1081"/>
          <a:stretch/>
        </p:blipFill>
        <p:spPr>
          <a:xfrm>
            <a:off x="803659" y="827903"/>
            <a:ext cx="5053442" cy="5165124"/>
          </a:xfrm>
        </p:spPr>
      </p:pic>
    </p:spTree>
    <p:extLst>
      <p:ext uri="{BB962C8B-B14F-4D97-AF65-F5344CB8AC3E}">
        <p14:creationId xmlns:p14="http://schemas.microsoft.com/office/powerpoint/2010/main" val="1938771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Seven!</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7. Who maintains the program SWIFT (Send Word file Immediately For Translation)?</a:t>
            </a:r>
          </a:p>
          <a:p>
            <a:pPr marL="914400" indent="-515938">
              <a:spcAft>
                <a:spcPts val="600"/>
              </a:spcAft>
              <a:buNone/>
            </a:pPr>
            <a:r>
              <a:rPr lang="en-US" sz="3200" b="1" dirty="0"/>
              <a:t>A.</a:t>
            </a:r>
            <a:r>
              <a:rPr lang="en-US" sz="3200" dirty="0"/>
              <a:t> Microsoft</a:t>
            </a:r>
          </a:p>
          <a:p>
            <a:pPr marL="914400" indent="-515938">
              <a:spcAft>
                <a:spcPts val="600"/>
              </a:spcAft>
              <a:buNone/>
            </a:pPr>
            <a:r>
              <a:rPr lang="en-US" sz="3200" b="1" dirty="0"/>
              <a:t>B.</a:t>
            </a:r>
            <a:r>
              <a:rPr lang="en-US" sz="3200" dirty="0"/>
              <a:t> Duxbury</a:t>
            </a:r>
          </a:p>
          <a:p>
            <a:pPr marL="914400" indent="-515938">
              <a:spcAft>
                <a:spcPts val="600"/>
              </a:spcAft>
              <a:buNone/>
            </a:pPr>
            <a:r>
              <a:rPr lang="en-US" sz="3200" b="1" dirty="0"/>
              <a:t>C.</a:t>
            </a:r>
            <a:r>
              <a:rPr lang="en-US" sz="3200" dirty="0"/>
              <a:t> Louis Braille</a:t>
            </a:r>
          </a:p>
        </p:txBody>
      </p:sp>
    </p:spTree>
    <p:extLst>
      <p:ext uri="{BB962C8B-B14F-4D97-AF65-F5344CB8AC3E}">
        <p14:creationId xmlns:p14="http://schemas.microsoft.com/office/powerpoint/2010/main" val="5644733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Seven, the Answer!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7. Who maintains the program SWIFT (Send Word file Immediately For Translation)?</a:t>
            </a:r>
          </a:p>
          <a:p>
            <a:pPr marL="914400" indent="-515938">
              <a:spcAft>
                <a:spcPts val="600"/>
              </a:spcAft>
              <a:buNone/>
            </a:pPr>
            <a:r>
              <a:rPr lang="en-US" sz="3200" b="1" dirty="0"/>
              <a:t>A.</a:t>
            </a:r>
            <a:r>
              <a:rPr lang="en-US" sz="3200" dirty="0"/>
              <a:t> Microsoft</a:t>
            </a:r>
          </a:p>
          <a:p>
            <a:pPr marL="914400" indent="-515938">
              <a:spcAft>
                <a:spcPts val="600"/>
              </a:spcAft>
              <a:buNone/>
            </a:pPr>
            <a:r>
              <a:rPr lang="en-US" sz="3200" b="1" dirty="0">
                <a:highlight>
                  <a:srgbClr val="FFFF00"/>
                </a:highlight>
              </a:rPr>
              <a:t>*B.</a:t>
            </a:r>
            <a:r>
              <a:rPr lang="en-US" sz="3200" dirty="0">
                <a:highlight>
                  <a:srgbClr val="FFFF00"/>
                </a:highlight>
              </a:rPr>
              <a:t> Duxbury*</a:t>
            </a:r>
          </a:p>
          <a:p>
            <a:pPr marL="914400" indent="-515938">
              <a:spcAft>
                <a:spcPts val="600"/>
              </a:spcAft>
              <a:buNone/>
            </a:pPr>
            <a:r>
              <a:rPr lang="en-US" sz="3200" b="1" dirty="0"/>
              <a:t>C.</a:t>
            </a:r>
            <a:r>
              <a:rPr lang="en-US" sz="3200" dirty="0"/>
              <a:t> Louis Braille</a:t>
            </a:r>
          </a:p>
        </p:txBody>
      </p:sp>
    </p:spTree>
    <p:extLst>
      <p:ext uri="{BB962C8B-B14F-4D97-AF65-F5344CB8AC3E}">
        <p14:creationId xmlns:p14="http://schemas.microsoft.com/office/powerpoint/2010/main" val="8628776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lstStyle/>
          <a:p>
            <a:pPr marL="514350" indent="-514350">
              <a:lnSpc>
                <a:spcPct val="100000"/>
              </a:lnSpc>
              <a:buAutoNum type="arabicPeriod"/>
            </a:pPr>
            <a:r>
              <a:rPr lang="en-US" dirty="0"/>
              <a:t>Explain two differences between a DXB and a BRF file.</a:t>
            </a:r>
          </a:p>
          <a:p>
            <a:pPr marL="514350" indent="-514350">
              <a:lnSpc>
                <a:spcPct val="100000"/>
              </a:lnSpc>
              <a:buAutoNum type="arabicPeriod"/>
            </a:pPr>
            <a:r>
              <a:rPr lang="en-US" dirty="0"/>
              <a:t>Explain what it means that SWIFT can make the “Braille” tab appear in Word’s “ribbon.”</a:t>
            </a:r>
          </a:p>
          <a:p>
            <a:pPr marL="514350" indent="-514350">
              <a:lnSpc>
                <a:spcPct val="100000"/>
              </a:lnSpc>
              <a:buAutoNum type="arabicPeriod"/>
            </a:pPr>
            <a:r>
              <a:rPr lang="en-US" dirty="0"/>
              <a:t>Identify which keys of a QWERTY keyboard are traditionally used for Perkins </a:t>
            </a:r>
            <a:r>
              <a:rPr lang="en-US" dirty="0" err="1"/>
              <a:t>brailler</a:t>
            </a:r>
            <a:r>
              <a:rPr lang="en-US" dirty="0"/>
              <a:t>-style six-key entry.</a:t>
            </a:r>
          </a:p>
        </p:txBody>
      </p:sp>
    </p:spTree>
    <p:extLst>
      <p:ext uri="{BB962C8B-B14F-4D97-AF65-F5344CB8AC3E}">
        <p14:creationId xmlns:p14="http://schemas.microsoft.com/office/powerpoint/2010/main" val="25341390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9860-C9FB-495E-AE69-4BC8F46C11B3}"/>
              </a:ext>
            </a:extLst>
          </p:cNvPr>
          <p:cNvSpPr>
            <a:spLocks noGrp="1"/>
          </p:cNvSpPr>
          <p:nvPr>
            <p:ph type="title"/>
          </p:nvPr>
        </p:nvSpPr>
        <p:spPr/>
        <p:txBody>
          <a:bodyPr>
            <a:normAutofit/>
          </a:bodyPr>
          <a:lstStyle/>
          <a:p>
            <a:r>
              <a:rPr lang="en-US" sz="4000" dirty="0"/>
              <a:t>Contact information</a:t>
            </a:r>
          </a:p>
        </p:txBody>
      </p:sp>
      <p:sp>
        <p:nvSpPr>
          <p:cNvPr id="3" name="Text Placeholder 2">
            <a:extLst>
              <a:ext uri="{FF2B5EF4-FFF2-40B4-BE49-F238E27FC236}">
                <a16:creationId xmlns:a16="http://schemas.microsoft.com/office/drawing/2014/main" id="{8AA0257B-8CF7-45A4-A636-0149E4EB01C3}"/>
              </a:ext>
            </a:extLst>
          </p:cNvPr>
          <p:cNvSpPr>
            <a:spLocks noGrp="1"/>
          </p:cNvSpPr>
          <p:nvPr>
            <p:ph type="body" sz="half" idx="2"/>
          </p:nvPr>
        </p:nvSpPr>
        <p:spPr>
          <a:xfrm>
            <a:off x="6665350" y="2283039"/>
            <a:ext cx="4858993" cy="590790"/>
          </a:xfrm>
        </p:spPr>
        <p:txBody>
          <a:bodyPr>
            <a:normAutofit/>
          </a:bodyPr>
          <a:lstStyle/>
          <a:p>
            <a:pPr marL="0" indent="0">
              <a:buNone/>
            </a:pPr>
            <a:r>
              <a:rPr lang="en-US" sz="2800" dirty="0"/>
              <a:t>Kyle DeJute, </a:t>
            </a:r>
            <a:r>
              <a:rPr lang="en-US" sz="2800" dirty="0">
                <a:hlinkClick r:id="rId3"/>
              </a:rPr>
              <a:t>kdejute@aph.org</a:t>
            </a:r>
            <a:endParaRPr lang="en-US" sz="2800" dirty="0"/>
          </a:p>
        </p:txBody>
      </p:sp>
      <p:pic>
        <p:nvPicPr>
          <p:cNvPr id="8" name="Content Placeholder 7" descr="Kyle DeJute">
            <a:extLst>
              <a:ext uri="{FF2B5EF4-FFF2-40B4-BE49-F238E27FC236}">
                <a16:creationId xmlns:a16="http://schemas.microsoft.com/office/drawing/2014/main" id="{967CA0EF-D78E-4488-BB0F-8A5C976A2772}"/>
              </a:ext>
            </a:extLst>
          </p:cNvPr>
          <p:cNvPicPr>
            <a:picLocks noGrp="1" noChangeAspect="1"/>
          </p:cNvPicPr>
          <p:nvPr>
            <p:ph type="pic" idx="1"/>
          </p:nvPr>
        </p:nvPicPr>
        <p:blipFill rotWithShape="1">
          <a:blip r:embed="rId4"/>
          <a:srcRect t="11621" b="11621"/>
          <a:stretch/>
        </p:blipFill>
        <p:spPr/>
      </p:pic>
    </p:spTree>
    <p:extLst>
      <p:ext uri="{BB962C8B-B14F-4D97-AF65-F5344CB8AC3E}">
        <p14:creationId xmlns:p14="http://schemas.microsoft.com/office/powerpoint/2010/main" val="37478805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EDB3C-1223-47D2-AACD-CBFF195657C8}"/>
              </a:ext>
            </a:extLst>
          </p:cNvPr>
          <p:cNvSpPr>
            <a:spLocks noGrp="1"/>
          </p:cNvSpPr>
          <p:nvPr>
            <p:ph type="title"/>
          </p:nvPr>
        </p:nvSpPr>
        <p:spPr/>
        <p:txBody>
          <a:bodyPr/>
          <a:lstStyle/>
          <a:p>
            <a:r>
              <a:rPr lang="en-US" dirty="0"/>
              <a:t>Other Parts of This Series</a:t>
            </a:r>
          </a:p>
        </p:txBody>
      </p:sp>
      <p:sp>
        <p:nvSpPr>
          <p:cNvPr id="3" name="Content Placeholder 2">
            <a:extLst>
              <a:ext uri="{FF2B5EF4-FFF2-40B4-BE49-F238E27FC236}">
                <a16:creationId xmlns:a16="http://schemas.microsoft.com/office/drawing/2014/main" id="{A561FCB5-0BC9-4B5F-98C0-BF5A7BB19883}"/>
              </a:ext>
            </a:extLst>
          </p:cNvPr>
          <p:cNvSpPr>
            <a:spLocks noGrp="1"/>
          </p:cNvSpPr>
          <p:nvPr>
            <p:ph idx="1"/>
          </p:nvPr>
        </p:nvSpPr>
        <p:spPr>
          <a:xfrm>
            <a:off x="838201" y="1663927"/>
            <a:ext cx="9105900" cy="3530146"/>
          </a:xfrm>
        </p:spPr>
        <p:txBody>
          <a:bodyPr>
            <a:normAutofit/>
          </a:bodyPr>
          <a:lstStyle/>
          <a:p>
            <a:pPr marL="514350" indent="-514350">
              <a:spcAft>
                <a:spcPts val="600"/>
              </a:spcAft>
              <a:buFont typeface="+mj-lt"/>
              <a:buAutoNum type="arabicPeriod"/>
            </a:pPr>
            <a:r>
              <a:rPr lang="en-US" sz="3200" dirty="0">
                <a:hlinkClick r:id="rId2"/>
              </a:rPr>
              <a:t>My First Document, recording</a:t>
            </a:r>
            <a:r>
              <a:rPr lang="en-US" sz="3200" dirty="0"/>
              <a:t> now on APH’s YouTube channel</a:t>
            </a:r>
          </a:p>
          <a:p>
            <a:pPr marL="514350" indent="-514350">
              <a:spcAft>
                <a:spcPts val="600"/>
              </a:spcAft>
              <a:buFont typeface="+mj-lt"/>
              <a:buAutoNum type="arabicPeriod"/>
            </a:pPr>
            <a:r>
              <a:rPr lang="en-US" sz="3200" dirty="0"/>
              <a:t>Today (March 18, 2025): </a:t>
            </a:r>
            <a:r>
              <a:rPr lang="en-US" sz="3200" b="1" dirty="0"/>
              <a:t>Working In an Existing Document and Using Microsoft Word</a:t>
            </a:r>
          </a:p>
          <a:p>
            <a:pPr marL="514350" indent="-514350">
              <a:spcAft>
                <a:spcPts val="600"/>
              </a:spcAft>
              <a:buFont typeface="+mj-lt"/>
              <a:buAutoNum type="arabicPeriod"/>
            </a:pPr>
            <a:r>
              <a:rPr lang="en-US" sz="3200" dirty="0"/>
              <a:t>April 15, 2025: </a:t>
            </a:r>
            <a:r>
              <a:rPr lang="en-US" sz="3200" b="1" dirty="0"/>
              <a:t>Getting Good at Editing</a:t>
            </a:r>
          </a:p>
          <a:p>
            <a:pPr marL="514350" indent="-514350">
              <a:spcAft>
                <a:spcPts val="600"/>
              </a:spcAft>
              <a:buFont typeface="+mj-lt"/>
              <a:buAutoNum type="arabicPeriod"/>
            </a:pPr>
            <a:r>
              <a:rPr lang="en-US" sz="3200" dirty="0"/>
              <a:t>May 20, 2025: </a:t>
            </a:r>
            <a:r>
              <a:rPr lang="en-US" sz="3200" b="1" dirty="0"/>
              <a:t>Macros and Math</a:t>
            </a:r>
          </a:p>
        </p:txBody>
      </p:sp>
    </p:spTree>
    <p:extLst>
      <p:ext uri="{BB962C8B-B14F-4D97-AF65-F5344CB8AC3E}">
        <p14:creationId xmlns:p14="http://schemas.microsoft.com/office/powerpoint/2010/main" val="38298648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461AB4-DDBD-46A8-B038-93B71096A0CB}"/>
              </a:ext>
            </a:extLst>
          </p:cNvPr>
          <p:cNvSpPr>
            <a:spLocks noGrp="1"/>
          </p:cNvSpPr>
          <p:nvPr>
            <p:ph type="ctrTitle"/>
          </p:nvPr>
        </p:nvSpPr>
        <p:spPr/>
        <p:txBody>
          <a:bodyPr/>
          <a:lstStyle/>
          <a:p>
            <a:r>
              <a:rPr lang="en-US" dirty="0"/>
              <a:t>BONUS CONTENT</a:t>
            </a:r>
          </a:p>
        </p:txBody>
      </p:sp>
      <p:sp>
        <p:nvSpPr>
          <p:cNvPr id="4" name="Subtitle 3">
            <a:extLst>
              <a:ext uri="{FF2B5EF4-FFF2-40B4-BE49-F238E27FC236}">
                <a16:creationId xmlns:a16="http://schemas.microsoft.com/office/drawing/2014/main" id="{314C4F37-A6FF-479D-B49E-1311D3AF0D40}"/>
              </a:ext>
            </a:extLst>
          </p:cNvPr>
          <p:cNvSpPr>
            <a:spLocks noGrp="1"/>
          </p:cNvSpPr>
          <p:nvPr>
            <p:ph type="subTitle" idx="1"/>
          </p:nvPr>
        </p:nvSpPr>
        <p:spPr>
          <a:xfrm>
            <a:off x="3178628" y="3602037"/>
            <a:ext cx="5907315" cy="1129619"/>
          </a:xfrm>
        </p:spPr>
        <p:txBody>
          <a:bodyPr>
            <a:normAutofit/>
          </a:bodyPr>
          <a:lstStyle/>
          <a:p>
            <a:r>
              <a:rPr lang="en-US" dirty="0"/>
              <a:t>Some More Questions and Suggestions From “Foundations of Duxbury,” 2022</a:t>
            </a:r>
          </a:p>
        </p:txBody>
      </p:sp>
    </p:spTree>
    <p:extLst>
      <p:ext uri="{BB962C8B-B14F-4D97-AF65-F5344CB8AC3E}">
        <p14:creationId xmlns:p14="http://schemas.microsoft.com/office/powerpoint/2010/main" val="20111417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44A3D5-0F81-4340-B8AE-AA73E9447453}"/>
              </a:ext>
            </a:extLst>
          </p:cNvPr>
          <p:cNvSpPr>
            <a:spLocks noGrp="1"/>
          </p:cNvSpPr>
          <p:nvPr>
            <p:ph type="ctrTitle"/>
          </p:nvPr>
        </p:nvSpPr>
        <p:spPr/>
        <p:txBody>
          <a:bodyPr>
            <a:normAutofit fontScale="90000"/>
          </a:bodyPr>
          <a:lstStyle/>
          <a:p>
            <a:r>
              <a:rPr lang="en-US" dirty="0"/>
              <a:t>Is it sometimes better to edit the DXB rather than the DXP? …</a:t>
            </a:r>
          </a:p>
        </p:txBody>
      </p:sp>
    </p:spTree>
    <p:extLst>
      <p:ext uri="{BB962C8B-B14F-4D97-AF65-F5344CB8AC3E}">
        <p14:creationId xmlns:p14="http://schemas.microsoft.com/office/powerpoint/2010/main" val="23131672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9090C9-D48D-4A4F-BEC1-382386A9A964}"/>
              </a:ext>
            </a:extLst>
          </p:cNvPr>
          <p:cNvSpPr>
            <a:spLocks noGrp="1"/>
          </p:cNvSpPr>
          <p:nvPr>
            <p:ph type="title"/>
          </p:nvPr>
        </p:nvSpPr>
        <p:spPr/>
        <p:txBody>
          <a:bodyPr/>
          <a:lstStyle/>
          <a:p>
            <a:r>
              <a:rPr lang="en-US" dirty="0"/>
              <a:t>The Workflow That Works </a:t>
            </a:r>
            <a:r>
              <a:rPr lang="en-US" dirty="0" err="1"/>
              <a:t>Works</a:t>
            </a:r>
            <a:r>
              <a:rPr lang="en-US" dirty="0"/>
              <a:t>!</a:t>
            </a:r>
          </a:p>
        </p:txBody>
      </p:sp>
      <p:sp>
        <p:nvSpPr>
          <p:cNvPr id="3" name="Content Placeholder 2">
            <a:extLst>
              <a:ext uri="{FF2B5EF4-FFF2-40B4-BE49-F238E27FC236}">
                <a16:creationId xmlns:a16="http://schemas.microsoft.com/office/drawing/2014/main" id="{B648803F-B199-4A3E-AD32-178F0F605645}"/>
              </a:ext>
            </a:extLst>
          </p:cNvPr>
          <p:cNvSpPr>
            <a:spLocks noGrp="1"/>
          </p:cNvSpPr>
          <p:nvPr>
            <p:ph sz="half" idx="1"/>
          </p:nvPr>
        </p:nvSpPr>
        <p:spPr>
          <a:xfrm>
            <a:off x="838200" y="1825625"/>
            <a:ext cx="10515600" cy="975632"/>
          </a:xfrm>
        </p:spPr>
        <p:txBody>
          <a:bodyPr/>
          <a:lstStyle/>
          <a:p>
            <a:pPr marL="0" indent="0">
              <a:buNone/>
            </a:pPr>
            <a:r>
              <a:rPr lang="en-US" i="1" dirty="0"/>
              <a:t>… Personally, I prefer work with </a:t>
            </a:r>
            <a:r>
              <a:rPr lang="en-US" i="1" dirty="0" err="1"/>
              <a:t>dxb</a:t>
            </a:r>
            <a:r>
              <a:rPr lang="en-US" i="1" dirty="0"/>
              <a:t> file. It allows me to edit and proofread a document on my Braille display at the same time.</a:t>
            </a:r>
          </a:p>
        </p:txBody>
      </p:sp>
      <p:sp>
        <p:nvSpPr>
          <p:cNvPr id="5" name="Content Placeholder 4">
            <a:extLst>
              <a:ext uri="{FF2B5EF4-FFF2-40B4-BE49-F238E27FC236}">
                <a16:creationId xmlns:a16="http://schemas.microsoft.com/office/drawing/2014/main" id="{FAAA3278-1892-4FC9-A65D-A34296977F64}"/>
              </a:ext>
            </a:extLst>
          </p:cNvPr>
          <p:cNvSpPr>
            <a:spLocks noGrp="1"/>
          </p:cNvSpPr>
          <p:nvPr>
            <p:ph sz="half" idx="2"/>
          </p:nvPr>
        </p:nvSpPr>
        <p:spPr>
          <a:xfrm>
            <a:off x="838200" y="2801257"/>
            <a:ext cx="10515600" cy="2759284"/>
          </a:xfrm>
        </p:spPr>
        <p:txBody>
          <a:bodyPr/>
          <a:lstStyle/>
          <a:p>
            <a:pPr marL="0" indent="0">
              <a:buNone/>
            </a:pPr>
            <a:r>
              <a:rPr lang="en-US" dirty="0"/>
              <a:t>I hear you that it is rather more intuitive to edit a DXB instead of a DXP. If that workflow gets you the braille that you need in the timeframe you need, then it is probably the right fit for you, and I am not here to tell you to use DBT differently than the way that is working for you.</a:t>
            </a:r>
          </a:p>
          <a:p>
            <a:pPr marL="0" indent="0">
              <a:buNone/>
            </a:pPr>
            <a:r>
              <a:rPr lang="en-US" dirty="0"/>
              <a:t>If you decide to experiment with using a DXP instead of a DXB as your working file, please let me know. And, regardless, braille on! 😀</a:t>
            </a:r>
          </a:p>
        </p:txBody>
      </p:sp>
    </p:spTree>
    <p:extLst>
      <p:ext uri="{BB962C8B-B14F-4D97-AF65-F5344CB8AC3E}">
        <p14:creationId xmlns:p14="http://schemas.microsoft.com/office/powerpoint/2010/main" val="10128311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6B6FDA-66ED-4D90-8F1B-D2C1E5864BD7}"/>
              </a:ext>
            </a:extLst>
          </p:cNvPr>
          <p:cNvSpPr>
            <a:spLocks noGrp="1"/>
          </p:cNvSpPr>
          <p:nvPr>
            <p:ph type="ctrTitle"/>
          </p:nvPr>
        </p:nvSpPr>
        <p:spPr/>
        <p:txBody>
          <a:bodyPr/>
          <a:lstStyle/>
          <a:p>
            <a:r>
              <a:rPr lang="en-US" dirty="0"/>
              <a:t>Is there a cheat sheet to know what style to apply?</a:t>
            </a:r>
          </a:p>
        </p:txBody>
      </p:sp>
    </p:spTree>
    <p:extLst>
      <p:ext uri="{BB962C8B-B14F-4D97-AF65-F5344CB8AC3E}">
        <p14:creationId xmlns:p14="http://schemas.microsoft.com/office/powerpoint/2010/main" val="4181886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B564-416C-4627-8BC7-7BB32A15D494}"/>
              </a:ext>
            </a:extLst>
          </p:cNvPr>
          <p:cNvSpPr>
            <a:spLocks noGrp="1"/>
          </p:cNvSpPr>
          <p:nvPr>
            <p:ph type="title"/>
          </p:nvPr>
        </p:nvSpPr>
        <p:spPr>
          <a:xfrm>
            <a:off x="838200" y="365126"/>
            <a:ext cx="10515600" cy="1089592"/>
          </a:xfrm>
        </p:spPr>
        <p:txBody>
          <a:bodyPr/>
          <a:lstStyle/>
          <a:p>
            <a:r>
              <a:rPr lang="en-US" dirty="0"/>
              <a:t>Duck Call</a:t>
            </a:r>
          </a:p>
        </p:txBody>
      </p:sp>
      <p:sp>
        <p:nvSpPr>
          <p:cNvPr id="3" name="Content Placeholder 2">
            <a:extLst>
              <a:ext uri="{FF2B5EF4-FFF2-40B4-BE49-F238E27FC236}">
                <a16:creationId xmlns:a16="http://schemas.microsoft.com/office/drawing/2014/main" id="{1AA1192B-37AB-4256-BC2B-27ACAD1E973A}"/>
              </a:ext>
            </a:extLst>
          </p:cNvPr>
          <p:cNvSpPr>
            <a:spLocks noGrp="1"/>
          </p:cNvSpPr>
          <p:nvPr>
            <p:ph sz="half" idx="1"/>
          </p:nvPr>
        </p:nvSpPr>
        <p:spPr>
          <a:xfrm>
            <a:off x="838200" y="1454717"/>
            <a:ext cx="10515600" cy="1518330"/>
          </a:xfrm>
        </p:spPr>
        <p:txBody>
          <a:bodyPr/>
          <a:lstStyle/>
          <a:p>
            <a:pPr marL="0" indent="0">
              <a:buNone/>
            </a:pPr>
            <a:r>
              <a:rPr lang="en-US" dirty="0"/>
              <a:t>Use DBT documentation to find out what those revealed codes mean and do.</a:t>
            </a:r>
          </a:p>
          <a:p>
            <a:pPr marL="0" indent="0">
              <a:buNone/>
            </a:pPr>
            <a:r>
              <a:rPr lang="en-US" dirty="0"/>
              <a:t>DBT Codes Quick Reference 💪</a:t>
            </a:r>
          </a:p>
        </p:txBody>
      </p:sp>
      <p:pic>
        <p:nvPicPr>
          <p:cNvPr id="6" name="Content Placeholder 5" descr="historical line drawings of duck calls">
            <a:extLst>
              <a:ext uri="{FF2B5EF4-FFF2-40B4-BE49-F238E27FC236}">
                <a16:creationId xmlns:a16="http://schemas.microsoft.com/office/drawing/2014/main" id="{6CBE6567-0A26-4BFD-9A99-51EC0DF9870E}"/>
              </a:ext>
            </a:extLst>
          </p:cNvPr>
          <p:cNvPicPr>
            <a:picLocks noGrp="1" noChangeAspect="1"/>
          </p:cNvPicPr>
          <p:nvPr>
            <p:ph sz="half" idx="2"/>
          </p:nvPr>
        </p:nvPicPr>
        <p:blipFill>
          <a:blip r:embed="rId2"/>
          <a:stretch>
            <a:fillRect/>
          </a:stretch>
        </p:blipFill>
        <p:spPr>
          <a:xfrm>
            <a:off x="3078537" y="2973047"/>
            <a:ext cx="6239633" cy="4086960"/>
          </a:xfrm>
        </p:spPr>
      </p:pic>
    </p:spTree>
    <p:extLst>
      <p:ext uri="{BB962C8B-B14F-4D97-AF65-F5344CB8AC3E}">
        <p14:creationId xmlns:p14="http://schemas.microsoft.com/office/powerpoint/2010/main" val="39138163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3B86EB-E8FC-48DA-AA4B-FED6648B4847}"/>
              </a:ext>
            </a:extLst>
          </p:cNvPr>
          <p:cNvSpPr>
            <a:spLocks noGrp="1"/>
          </p:cNvSpPr>
          <p:nvPr>
            <p:ph type="title"/>
          </p:nvPr>
        </p:nvSpPr>
        <p:spPr>
          <a:xfrm>
            <a:off x="838200" y="365126"/>
            <a:ext cx="10515600" cy="723446"/>
          </a:xfrm>
        </p:spPr>
        <p:txBody>
          <a:bodyPr/>
          <a:lstStyle/>
          <a:p>
            <a:r>
              <a:rPr lang="en-US" dirty="0"/>
              <a:t>DBT Resources for Code and Style Information</a:t>
            </a:r>
          </a:p>
        </p:txBody>
      </p:sp>
      <p:sp>
        <p:nvSpPr>
          <p:cNvPr id="6" name="Content Placeholder 5">
            <a:extLst>
              <a:ext uri="{FF2B5EF4-FFF2-40B4-BE49-F238E27FC236}">
                <a16:creationId xmlns:a16="http://schemas.microsoft.com/office/drawing/2014/main" id="{50E62171-BB7A-41BF-88B9-333F3088D08B}"/>
              </a:ext>
            </a:extLst>
          </p:cNvPr>
          <p:cNvSpPr>
            <a:spLocks noGrp="1"/>
          </p:cNvSpPr>
          <p:nvPr>
            <p:ph idx="1"/>
          </p:nvPr>
        </p:nvSpPr>
        <p:spPr>
          <a:xfrm>
            <a:off x="838200" y="1306287"/>
            <a:ext cx="10515600" cy="4241898"/>
          </a:xfrm>
        </p:spPr>
        <p:txBody>
          <a:bodyPr>
            <a:normAutofit/>
          </a:bodyPr>
          <a:lstStyle/>
          <a:p>
            <a:pPr marL="0" indent="0">
              <a:buNone/>
            </a:pPr>
            <a:r>
              <a:rPr lang="en-US" dirty="0"/>
              <a:t>I cannot point you to a cheat sheet or overview page of DBT styles.</a:t>
            </a:r>
          </a:p>
          <a:p>
            <a:pPr marL="0" indent="0">
              <a:buNone/>
            </a:pPr>
            <a:r>
              <a:rPr lang="en-US" dirty="0"/>
              <a:t>You can look into what codes make up the styles in whatever DBT template you use. Within DBT, you can see what codes make up a given style by highlighting that style in the Modify Style tool in DBT (Document &gt; Modify Style…). DBT’s documentation includes some explanation on their page </a:t>
            </a:r>
            <a:r>
              <a:rPr lang="en-US" dirty="0">
                <a:hlinkClick r:id="rId3"/>
              </a:rPr>
              <a:t>Document: Modify Style</a:t>
            </a:r>
            <a:r>
              <a:rPr lang="en-US" dirty="0"/>
              <a:t>.</a:t>
            </a:r>
          </a:p>
          <a:p>
            <a:pPr marL="0" indent="0">
              <a:buNone/>
            </a:pPr>
            <a:r>
              <a:rPr lang="en-US" dirty="0"/>
              <a:t>Once you know what codes make up a given style, you can look up what effect those codes have in the </a:t>
            </a:r>
            <a:r>
              <a:rPr lang="en-US" dirty="0">
                <a:hlinkClick r:id="rId4"/>
              </a:rPr>
              <a:t>DBT Codes Quick Reference</a:t>
            </a:r>
            <a:r>
              <a:rPr lang="en-US" dirty="0"/>
              <a:t>.</a:t>
            </a:r>
          </a:p>
          <a:p>
            <a:pPr marL="0" indent="0">
              <a:buNone/>
            </a:pPr>
            <a:r>
              <a:rPr lang="en-US" dirty="0"/>
              <a:t>I hope that helps at least a little!</a:t>
            </a:r>
          </a:p>
          <a:p>
            <a:pPr marL="0" indent="0">
              <a:buNone/>
            </a:pPr>
            <a:endParaRPr lang="en-US" dirty="0"/>
          </a:p>
        </p:txBody>
      </p:sp>
    </p:spTree>
    <p:extLst>
      <p:ext uri="{BB962C8B-B14F-4D97-AF65-F5344CB8AC3E}">
        <p14:creationId xmlns:p14="http://schemas.microsoft.com/office/powerpoint/2010/main" val="34489545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AEBEED-C68A-4DDE-B60A-C7B255979C8D}"/>
              </a:ext>
            </a:extLst>
          </p:cNvPr>
          <p:cNvSpPr>
            <a:spLocks noGrp="1"/>
          </p:cNvSpPr>
          <p:nvPr>
            <p:ph type="ctrTitle"/>
          </p:nvPr>
        </p:nvSpPr>
        <p:spPr>
          <a:xfrm>
            <a:off x="2220686" y="1055914"/>
            <a:ext cx="8331200" cy="4746172"/>
          </a:xfrm>
        </p:spPr>
        <p:txBody>
          <a:bodyPr>
            <a:normAutofit fontScale="90000"/>
          </a:bodyPr>
          <a:lstStyle/>
          <a:p>
            <a:r>
              <a:rPr lang="en-US" dirty="0"/>
              <a:t>How do I get started with SWIFT? (SWIFT is Duxbury’s free program “Send Word file Immediately For Translation;” it’s what makes Word have a “Braille” tab)</a:t>
            </a:r>
          </a:p>
        </p:txBody>
      </p:sp>
    </p:spTree>
    <p:extLst>
      <p:ext uri="{BB962C8B-B14F-4D97-AF65-F5344CB8AC3E}">
        <p14:creationId xmlns:p14="http://schemas.microsoft.com/office/powerpoint/2010/main" val="301298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7258-BA50-49D6-A253-01913BF06A59}"/>
              </a:ext>
            </a:extLst>
          </p:cNvPr>
          <p:cNvSpPr>
            <a:spLocks noGrp="1"/>
          </p:cNvSpPr>
          <p:nvPr>
            <p:ph type="title"/>
          </p:nvPr>
        </p:nvSpPr>
        <p:spPr>
          <a:xfrm>
            <a:off x="838200" y="365125"/>
            <a:ext cx="10515600" cy="944691"/>
          </a:xfrm>
        </p:spPr>
        <p:txBody>
          <a:bodyPr/>
          <a:lstStyle/>
          <a:p>
            <a:r>
              <a:rPr lang="en-US" dirty="0"/>
              <a:t>Download and Follow Instructions</a:t>
            </a:r>
          </a:p>
        </p:txBody>
      </p:sp>
      <p:sp>
        <p:nvSpPr>
          <p:cNvPr id="3" name="Content Placeholder 2">
            <a:extLst>
              <a:ext uri="{FF2B5EF4-FFF2-40B4-BE49-F238E27FC236}">
                <a16:creationId xmlns:a16="http://schemas.microsoft.com/office/drawing/2014/main" id="{692CEC0C-6BBC-48A8-BEA4-0EED4B07653F}"/>
              </a:ext>
            </a:extLst>
          </p:cNvPr>
          <p:cNvSpPr>
            <a:spLocks noGrp="1"/>
          </p:cNvSpPr>
          <p:nvPr>
            <p:ph idx="1"/>
          </p:nvPr>
        </p:nvSpPr>
        <p:spPr>
          <a:xfrm>
            <a:off x="838200" y="1309816"/>
            <a:ext cx="10515600" cy="4082241"/>
          </a:xfrm>
        </p:spPr>
        <p:txBody>
          <a:bodyPr>
            <a:normAutofit/>
          </a:bodyPr>
          <a:lstStyle/>
          <a:p>
            <a:pPr marL="0" indent="0">
              <a:buNone/>
            </a:pPr>
            <a:r>
              <a:rPr lang="en-US" dirty="0"/>
              <a:t>The first step in downloading SWIFT is to visit </a:t>
            </a:r>
            <a:r>
              <a:rPr lang="en-US" dirty="0">
                <a:hlinkClick r:id="rId2"/>
              </a:rPr>
              <a:t>Duxbury’s page on SWIFT</a:t>
            </a:r>
            <a:r>
              <a:rPr lang="en-US" dirty="0"/>
              <a:t>.</a:t>
            </a:r>
          </a:p>
          <a:p>
            <a:pPr marL="0" indent="0">
              <a:buNone/>
            </a:pPr>
            <a:r>
              <a:rPr lang="en-US" dirty="0"/>
              <a:t>Before you download, check what version of Duxbury you have. As the page linked above says, if you have an older version of DBT, then you might need SWIFT 4.0.</a:t>
            </a:r>
          </a:p>
          <a:p>
            <a:pPr marL="0" indent="0">
              <a:buNone/>
            </a:pPr>
            <a:r>
              <a:rPr lang="en-US" dirty="0"/>
              <a:t>Choose the version of SWIFT that is appropriate for your DBT version. (You can find your DBT version information in “Help &gt; About DBT”)</a:t>
            </a:r>
          </a:p>
          <a:p>
            <a:pPr marL="0" indent="0">
              <a:buNone/>
            </a:pPr>
            <a:r>
              <a:rPr lang="en-US" dirty="0"/>
              <a:t>Read all the instructions and explanations given in the page linked above, and let your CT (or IT) department or me know if you have questions.</a:t>
            </a:r>
          </a:p>
          <a:p>
            <a:pPr marL="0" indent="0">
              <a:buNone/>
            </a:pPr>
            <a:endParaRPr lang="en-US" dirty="0"/>
          </a:p>
        </p:txBody>
      </p:sp>
    </p:spTree>
    <p:extLst>
      <p:ext uri="{BB962C8B-B14F-4D97-AF65-F5344CB8AC3E}">
        <p14:creationId xmlns:p14="http://schemas.microsoft.com/office/powerpoint/2010/main" val="39525739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F453B5-5F0B-454A-9DE9-D7D0248095C2}"/>
              </a:ext>
            </a:extLst>
          </p:cNvPr>
          <p:cNvSpPr>
            <a:spLocks noGrp="1"/>
          </p:cNvSpPr>
          <p:nvPr>
            <p:ph type="ctrTitle"/>
          </p:nvPr>
        </p:nvSpPr>
        <p:spPr/>
        <p:txBody>
          <a:bodyPr/>
          <a:lstStyle/>
          <a:p>
            <a:r>
              <a:rPr lang="en-US" dirty="0" err="1"/>
              <a:t>DuxUser</a:t>
            </a:r>
            <a:r>
              <a:rPr lang="en-US" dirty="0"/>
              <a:t> Email List</a:t>
            </a:r>
          </a:p>
        </p:txBody>
      </p:sp>
    </p:spTree>
    <p:extLst>
      <p:ext uri="{BB962C8B-B14F-4D97-AF65-F5344CB8AC3E}">
        <p14:creationId xmlns:p14="http://schemas.microsoft.com/office/powerpoint/2010/main" val="39208060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B842-AE6D-4168-A2A9-8D6DF8828C80}"/>
              </a:ext>
            </a:extLst>
          </p:cNvPr>
          <p:cNvSpPr>
            <a:spLocks noGrp="1"/>
          </p:cNvSpPr>
          <p:nvPr>
            <p:ph type="title"/>
          </p:nvPr>
        </p:nvSpPr>
        <p:spPr>
          <a:xfrm>
            <a:off x="838200" y="170317"/>
            <a:ext cx="10515600" cy="389618"/>
          </a:xfrm>
        </p:spPr>
        <p:txBody>
          <a:bodyPr>
            <a:noAutofit/>
          </a:bodyPr>
          <a:lstStyle/>
          <a:p>
            <a:r>
              <a:rPr lang="en-US" sz="2800" dirty="0"/>
              <a:t>There is always more to learn!</a:t>
            </a:r>
          </a:p>
        </p:txBody>
      </p:sp>
      <p:sp>
        <p:nvSpPr>
          <p:cNvPr id="3" name="Content Placeholder 2">
            <a:extLst>
              <a:ext uri="{FF2B5EF4-FFF2-40B4-BE49-F238E27FC236}">
                <a16:creationId xmlns:a16="http://schemas.microsoft.com/office/drawing/2014/main" id="{1176EFB6-6FE0-4BD0-913D-9A12E7B85976}"/>
              </a:ext>
            </a:extLst>
          </p:cNvPr>
          <p:cNvSpPr>
            <a:spLocks noGrp="1"/>
          </p:cNvSpPr>
          <p:nvPr>
            <p:ph idx="1"/>
          </p:nvPr>
        </p:nvSpPr>
        <p:spPr>
          <a:xfrm>
            <a:off x="838200" y="685801"/>
            <a:ext cx="10515600" cy="5272088"/>
          </a:xfrm>
        </p:spPr>
        <p:txBody>
          <a:bodyPr>
            <a:normAutofit fontScale="85000" lnSpcReduction="10000"/>
          </a:bodyPr>
          <a:lstStyle/>
          <a:p>
            <a:pPr marL="0" indent="0">
              <a:buNone/>
            </a:pPr>
            <a:r>
              <a:rPr lang="en-US" b="1" dirty="0"/>
              <a:t>The information below is taken from </a:t>
            </a:r>
            <a:r>
              <a:rPr lang="en-US" b="1" dirty="0">
                <a:hlinkClick r:id="rId2"/>
              </a:rPr>
              <a:t>Duxbury’s page on User Discussion Groups</a:t>
            </a:r>
            <a:r>
              <a:rPr lang="en-US" b="1" dirty="0"/>
              <a:t>.</a:t>
            </a:r>
          </a:p>
          <a:p>
            <a:pPr marL="0" indent="0">
              <a:buNone/>
            </a:pPr>
            <a:r>
              <a:rPr lang="en-US" dirty="0"/>
              <a:t>“The </a:t>
            </a:r>
            <a:r>
              <a:rPr lang="en-US" dirty="0" err="1"/>
              <a:t>Duxuser</a:t>
            </a:r>
            <a:r>
              <a:rPr lang="en-US" dirty="0"/>
              <a:t> forum is an Internet email listserv that is open to Duxbury users, or others potentially interested in becoming Duxbury users, for sharing of ideas and to seek advice on matters beyond routine technical support. Duxbury posts notices of interest to Duxbury users, including the electronic edition of its newsletter (</a:t>
            </a:r>
            <a:r>
              <a:rPr lang="en-US" dirty="0" err="1"/>
              <a:t>Duxuser</a:t>
            </a:r>
            <a:r>
              <a:rPr lang="en-US" dirty="0"/>
              <a:t>) and prompt detailed information about all releases (even minor updates), to </a:t>
            </a:r>
            <a:r>
              <a:rPr lang="en-US" dirty="0" err="1"/>
              <a:t>Duxuser</a:t>
            </a:r>
            <a:r>
              <a:rPr lang="en-US" dirty="0"/>
              <a:t>.</a:t>
            </a:r>
          </a:p>
          <a:p>
            <a:pPr marL="0" indent="0">
              <a:buNone/>
            </a:pPr>
            <a:r>
              <a:rPr lang="en-US" dirty="0"/>
              <a:t>To subscribe to </a:t>
            </a:r>
            <a:r>
              <a:rPr lang="en-US" dirty="0" err="1"/>
              <a:t>duxuser</a:t>
            </a:r>
            <a:r>
              <a:rPr lang="en-US" dirty="0"/>
              <a:t>, send a blank message to </a:t>
            </a:r>
            <a:r>
              <a:rPr lang="en-US" dirty="0">
                <a:solidFill>
                  <a:srgbClr val="00B050"/>
                </a:solidFill>
                <a:hlinkClick r:id="rId3">
                  <a:extLst>
                    <a:ext uri="{A12FA001-AC4F-418D-AE19-62706E023703}">
                      <ahyp:hlinkClr xmlns:ahyp="http://schemas.microsoft.com/office/drawing/2018/hyperlinkcolor" val="tx"/>
                    </a:ext>
                  </a:extLst>
                </a:hlinkClick>
              </a:rPr>
              <a:t>duxuser-request@freelists.org</a:t>
            </a:r>
            <a:r>
              <a:rPr lang="en-US" dirty="0"/>
              <a:t> with "subscribe" (without the quotes) in the subject line. Alternatively, one may visit </a:t>
            </a:r>
            <a:r>
              <a:rPr lang="en-US" dirty="0">
                <a:solidFill>
                  <a:srgbClr val="00B050"/>
                </a:solidFill>
                <a:hlinkClick r:id="rId4">
                  <a:extLst>
                    <a:ext uri="{A12FA001-AC4F-418D-AE19-62706E023703}">
                      <ahyp:hlinkClr xmlns:ahyp="http://schemas.microsoft.com/office/drawing/2018/hyperlinkcolor" val="tx"/>
                    </a:ext>
                  </a:extLst>
                </a:hlinkClick>
              </a:rPr>
              <a:t>www.freelists.org</a:t>
            </a:r>
            <a:r>
              <a:rPr lang="en-US" dirty="0"/>
              <a:t> and subscribe, unsubscribe, or change subscription options at any time via the "login" page. List archives may also be viewed at that site.</a:t>
            </a:r>
          </a:p>
          <a:p>
            <a:pPr marL="0" indent="0">
              <a:buNone/>
            </a:pPr>
            <a:r>
              <a:rPr lang="en-US" dirty="0"/>
              <a:t>There is no need to join both </a:t>
            </a:r>
            <a:r>
              <a:rPr lang="en-US" dirty="0" err="1"/>
              <a:t>Duxuser</a:t>
            </a:r>
            <a:r>
              <a:rPr lang="en-US" dirty="0"/>
              <a:t> and </a:t>
            </a:r>
            <a:r>
              <a:rPr lang="en-US" dirty="0" err="1"/>
              <a:t>Duxnews</a:t>
            </a:r>
            <a:r>
              <a:rPr lang="en-US" dirty="0"/>
              <a:t>, because any information that we post to </a:t>
            </a:r>
            <a:r>
              <a:rPr lang="en-US" dirty="0" err="1"/>
              <a:t>Duxnews</a:t>
            </a:r>
            <a:r>
              <a:rPr lang="en-US" dirty="0"/>
              <a:t> would also be posted to </a:t>
            </a:r>
            <a:r>
              <a:rPr lang="en-US" dirty="0" err="1"/>
              <a:t>Duxuser</a:t>
            </a:r>
            <a:r>
              <a:rPr lang="en-US" dirty="0"/>
              <a:t>.”</a:t>
            </a:r>
          </a:p>
          <a:p>
            <a:pPr marL="0" indent="0">
              <a:buNone/>
            </a:pPr>
            <a:r>
              <a:rPr lang="en-US" b="1" dirty="0"/>
              <a:t>The </a:t>
            </a:r>
            <a:r>
              <a:rPr lang="en-US" b="1" dirty="0" err="1">
                <a:hlinkClick r:id="rId5"/>
              </a:rPr>
              <a:t>DuxUser</a:t>
            </a:r>
            <a:r>
              <a:rPr lang="en-US" b="1" dirty="0">
                <a:hlinkClick r:id="rId5"/>
              </a:rPr>
              <a:t> archive</a:t>
            </a:r>
            <a:r>
              <a:rPr lang="en-US" b="1" dirty="0"/>
              <a:t> is an enlightening place to search for topics of discussion.</a:t>
            </a:r>
          </a:p>
          <a:p>
            <a:pPr marL="0" indent="0">
              <a:buNone/>
            </a:pPr>
            <a:endParaRPr lang="en-US" dirty="0"/>
          </a:p>
        </p:txBody>
      </p:sp>
    </p:spTree>
    <p:extLst>
      <p:ext uri="{BB962C8B-B14F-4D97-AF65-F5344CB8AC3E}">
        <p14:creationId xmlns:p14="http://schemas.microsoft.com/office/powerpoint/2010/main" val="2792458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144BC-E6B7-43B6-AE31-E6E65CE73A04}"/>
              </a:ext>
            </a:extLst>
          </p:cNvPr>
          <p:cNvSpPr>
            <a:spLocks noGrp="1"/>
          </p:cNvSpPr>
          <p:nvPr>
            <p:ph type="ctrTitle"/>
          </p:nvPr>
        </p:nvSpPr>
        <p:spPr/>
        <p:txBody>
          <a:bodyPr/>
          <a:lstStyle/>
          <a:p>
            <a:r>
              <a:rPr lang="en-US" dirty="0"/>
              <a:t>What Was “My First Document?”</a:t>
            </a:r>
          </a:p>
        </p:txBody>
      </p:sp>
    </p:spTree>
    <p:extLst>
      <p:ext uri="{BB962C8B-B14F-4D97-AF65-F5344CB8AC3E}">
        <p14:creationId xmlns:p14="http://schemas.microsoft.com/office/powerpoint/2010/main" val="3334991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A861CC-4165-42CA-B673-FAC79D84C0B1}"/>
              </a:ext>
            </a:extLst>
          </p:cNvPr>
          <p:cNvSpPr>
            <a:spLocks noGrp="1"/>
          </p:cNvSpPr>
          <p:nvPr>
            <p:ph type="title"/>
          </p:nvPr>
        </p:nvSpPr>
        <p:spPr>
          <a:xfrm>
            <a:off x="838200" y="365126"/>
            <a:ext cx="10515600" cy="628788"/>
          </a:xfrm>
        </p:spPr>
        <p:txBody>
          <a:bodyPr>
            <a:normAutofit fontScale="90000"/>
          </a:bodyPr>
          <a:lstStyle/>
          <a:p>
            <a:r>
              <a:rPr lang="en-US" dirty="0"/>
              <a:t>Peek at My First Document</a:t>
            </a:r>
          </a:p>
        </p:txBody>
      </p:sp>
      <p:pic>
        <p:nvPicPr>
          <p:cNvPr id="9" name="Content Placeholder 8" descr="DXP of My First Document, once with view codes on and once with view codes off">
            <a:extLst>
              <a:ext uri="{FF2B5EF4-FFF2-40B4-BE49-F238E27FC236}">
                <a16:creationId xmlns:a16="http://schemas.microsoft.com/office/drawing/2014/main" id="{88B49989-05DC-4298-9C96-AA0416700E36}"/>
              </a:ext>
            </a:extLst>
          </p:cNvPr>
          <p:cNvPicPr>
            <a:picLocks noGrp="1" noChangeAspect="1"/>
          </p:cNvPicPr>
          <p:nvPr>
            <p:ph sz="half" idx="1"/>
          </p:nvPr>
        </p:nvPicPr>
        <p:blipFill>
          <a:blip r:embed="rId2"/>
          <a:stretch>
            <a:fillRect/>
          </a:stretch>
        </p:blipFill>
        <p:spPr>
          <a:xfrm>
            <a:off x="181664" y="1435068"/>
            <a:ext cx="6474813" cy="3771931"/>
          </a:xfrm>
        </p:spPr>
      </p:pic>
      <p:pic>
        <p:nvPicPr>
          <p:cNvPr id="11" name="Content Placeholder 10" descr="DXB of My First Document, once with view codes on and once with view codes off">
            <a:extLst>
              <a:ext uri="{FF2B5EF4-FFF2-40B4-BE49-F238E27FC236}">
                <a16:creationId xmlns:a16="http://schemas.microsoft.com/office/drawing/2014/main" id="{90AF6225-08B8-4D5A-9C5C-50785F929C88}"/>
              </a:ext>
            </a:extLst>
          </p:cNvPr>
          <p:cNvPicPr>
            <a:picLocks noGrp="1" noChangeAspect="1"/>
          </p:cNvPicPr>
          <p:nvPr>
            <p:ph sz="half" idx="2"/>
          </p:nvPr>
        </p:nvPicPr>
        <p:blipFill>
          <a:blip r:embed="rId3"/>
          <a:stretch>
            <a:fillRect/>
          </a:stretch>
        </p:blipFill>
        <p:spPr>
          <a:xfrm>
            <a:off x="6656477" y="1117569"/>
            <a:ext cx="6219342" cy="4089430"/>
          </a:xfrm>
        </p:spPr>
      </p:pic>
    </p:spTree>
    <p:extLst>
      <p:ext uri="{BB962C8B-B14F-4D97-AF65-F5344CB8AC3E}">
        <p14:creationId xmlns:p14="http://schemas.microsoft.com/office/powerpoint/2010/main" val="1561363499"/>
      </p:ext>
    </p:extLst>
  </p:cSld>
  <p:clrMapOvr>
    <a:masterClrMapping/>
  </p:clrMapOvr>
</p:sld>
</file>

<file path=ppt/theme/theme1.xml><?xml version="1.0" encoding="utf-8"?>
<a:theme xmlns:a="http://schemas.openxmlformats.org/drawingml/2006/main" name="Office Theme">
  <a:themeElements>
    <a:clrScheme name="Access Academy">
      <a:dk1>
        <a:srgbClr val="1F1C1E"/>
      </a:dk1>
      <a:lt1>
        <a:srgbClr val="FFFFFF"/>
      </a:lt1>
      <a:dk2>
        <a:srgbClr val="1F1C1E"/>
      </a:dk2>
      <a:lt2>
        <a:srgbClr val="FFFFFF"/>
      </a:lt2>
      <a:accent1>
        <a:srgbClr val="49ACBB"/>
      </a:accent1>
      <a:accent2>
        <a:srgbClr val="F8A535"/>
      </a:accent2>
      <a:accent3>
        <a:srgbClr val="E10C5A"/>
      </a:accent3>
      <a:accent4>
        <a:srgbClr val="49ACBB"/>
      </a:accent4>
      <a:accent5>
        <a:srgbClr val="F8A535"/>
      </a:accent5>
      <a:accent6>
        <a:srgbClr val="E10C5A"/>
      </a:accent6>
      <a:hlink>
        <a:srgbClr val="49ACBB"/>
      </a:hlink>
      <a:folHlink>
        <a:srgbClr val="743F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academy-template-2-22 With Instructions.potx" id="{253E03D8-D64E-445F-8207-5B8EE16C5032}" vid="{71FA8A83-87D8-435B-8456-B2D3E4A048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4CB5B005916A469C68B1F32A71972C" ma:contentTypeVersion="27" ma:contentTypeDescription="Create a new document." ma:contentTypeScope="" ma:versionID="c701408f0c9abdba2bde723610889a75">
  <xsd:schema xmlns:xsd="http://www.w3.org/2001/XMLSchema" xmlns:xs="http://www.w3.org/2001/XMLSchema" xmlns:p="http://schemas.microsoft.com/office/2006/metadata/properties" xmlns:ns2="cd26f99b-5fa5-4944-bb1a-9ecd46c6c38d" xmlns:ns3="fce825ed-7c14-4f10-9173-4eee87276b5e" targetNamespace="http://schemas.microsoft.com/office/2006/metadata/properties" ma:root="true" ma:fieldsID="8ea07390ba03a9219375a795f644fce6" ns2:_="" ns3:_="">
    <xsd:import namespace="cd26f99b-5fa5-4944-bb1a-9ecd46c6c38d"/>
    <xsd:import namespace="fce825ed-7c14-4f10-9173-4eee87276b5e"/>
    <xsd:element name="properties">
      <xsd:complexType>
        <xsd:sequence>
          <xsd:element name="documentManagement">
            <xsd:complexType>
              <xsd:all>
                <xsd:element ref="ns2:DateofEvent" minOccurs="0"/>
                <xsd:element ref="ns2:MediaServiceMetadata" minOccurs="0"/>
                <xsd:element ref="ns2:MediaServiceFastMetadata" minOccurs="0"/>
                <xsd:element ref="ns2:_Flow_SignoffStatu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Bucket" minOccurs="0"/>
                <xsd:element ref="ns2:lcf76f155ced4ddcb4097134ff3c332f" minOccurs="0"/>
                <xsd:element ref="ns3:TaxCatchAll" minOccurs="0"/>
                <xsd:element ref="ns2:MediaServiceObjectDetectorVersions" minOccurs="0"/>
                <xsd:element ref="ns2:MediaServiceSearchProperties" minOccurs="0"/>
                <xsd:element ref="ns2:MovedPIIFil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6f99b-5fa5-4944-bb1a-9ecd46c6c38d" elementFormDefault="qualified">
    <xsd:import namespace="http://schemas.microsoft.com/office/2006/documentManagement/types"/>
    <xsd:import namespace="http://schemas.microsoft.com/office/infopath/2007/PartnerControls"/>
    <xsd:element name="DateofEvent" ma:index="8" nillable="true" ma:displayName="Date of Event" ma:format="DateTime" ma:internalName="DateofEvent">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_Flow_SignoffStatus" ma:index="11" nillable="true" ma:displayName="Sign-off status" ma:internalName="Sign_x002d_off_x0020_status">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Bucket" ma:index="23" nillable="true" ma:displayName="Bucket" ma:format="Dropdown" ma:internalName="Bucket">
      <xsd:simpleType>
        <xsd:restriction base="dms:Choice">
          <xsd:enumeration value="AA"/>
          <xsd:enumeration value="AA(H)"/>
          <xsd:enumeration value="CC"/>
          <xsd:enumeration value="EA"/>
          <xsd:enumeration value="EOT"/>
          <xsd:enumeration value="FC"/>
          <xsd:enumeration value="PS"/>
          <xsd:enumeration value="Tai"/>
          <xsd:enumeration value="VA"/>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ac181ec-6c34-4630-9754-a2a661e894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ovedPIIFiles" ma:index="29" nillable="true" ma:displayName="Moved PII Files" ma:format="Dropdown" ma:internalName="MovedPIIFiles">
      <xsd:simpleType>
        <xsd:restriction base="dms:Text">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e825ed-7c14-4f10-9173-4eee87276b5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e2c59e8-7cf2-4cab-bbe4-5caecee85947}" ma:internalName="TaxCatchAll" ma:showField="CatchAllData" ma:web="fce825ed-7c14-4f10-9173-4eee87276b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ce825ed-7c14-4f10-9173-4eee87276b5e" xsi:nil="true"/>
    <lcf76f155ced4ddcb4097134ff3c332f xmlns="cd26f99b-5fa5-4944-bb1a-9ecd46c6c38d">
      <Terms xmlns="http://schemas.microsoft.com/office/infopath/2007/PartnerControls"/>
    </lcf76f155ced4ddcb4097134ff3c332f>
    <_Flow_SignoffStatus xmlns="cd26f99b-5fa5-4944-bb1a-9ecd46c6c38d" xsi:nil="true"/>
    <Bucket xmlns="cd26f99b-5fa5-4944-bb1a-9ecd46c6c38d" xsi:nil="true"/>
    <DateofEvent xmlns="cd26f99b-5fa5-4944-bb1a-9ecd46c6c38d" xsi:nil="true"/>
    <MovedPIIFiles xmlns="cd26f99b-5fa5-4944-bb1a-9ecd46c6c38d" xsi:nil="true"/>
  </documentManagement>
</p:properties>
</file>

<file path=customXml/itemProps1.xml><?xml version="1.0" encoding="utf-8"?>
<ds:datastoreItem xmlns:ds="http://schemas.openxmlformats.org/officeDocument/2006/customXml" ds:itemID="{7EE13748-9767-486F-8114-E74FF50889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26f99b-5fa5-4944-bb1a-9ecd46c6c38d"/>
    <ds:schemaRef ds:uri="fce825ed-7c14-4f10-9173-4eee87276b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812756-6612-4F7C-8981-AA4E0CB4FC5E}">
  <ds:schemaRefs>
    <ds:schemaRef ds:uri="http://schemas.microsoft.com/sharepoint/v3/contenttype/forms"/>
  </ds:schemaRefs>
</ds:datastoreItem>
</file>

<file path=customXml/itemProps3.xml><?xml version="1.0" encoding="utf-8"?>
<ds:datastoreItem xmlns:ds="http://schemas.openxmlformats.org/officeDocument/2006/customXml" ds:itemID="{E92556CF-5FB2-40EF-B8E1-9BAE1863C3C4}">
  <ds:schemaRefs>
    <ds:schemaRef ds:uri="http://purl.org/dc/elements/1.1/"/>
    <ds:schemaRef ds:uri="http://schemas.microsoft.com/office/2006/documentManagement/types"/>
    <ds:schemaRef ds:uri="88942c32-978e-4cd5-91e5-efdc5cee9dbd"/>
    <ds:schemaRef ds:uri="http://schemas.microsoft.com/office/2006/metadata/properties"/>
    <ds:schemaRef ds:uri="http://schemas.microsoft.com/office/infopath/2007/PartnerControls"/>
    <ds:schemaRef ds:uri="http://purl.org/dc/terms/"/>
    <ds:schemaRef ds:uri="2f15a039-7a46-4dda-930d-68d728b59dca"/>
    <ds:schemaRef ds:uri="http://www.w3.org/XML/1998/namespace"/>
    <ds:schemaRef ds:uri="http://schemas.openxmlformats.org/package/2006/metadata/core-properties"/>
    <ds:schemaRef ds:uri="http://purl.org/dc/dcmitype/"/>
    <ds:schemaRef ds:uri="fce825ed-7c14-4f10-9173-4eee87276b5e"/>
    <ds:schemaRef ds:uri="cd26f99b-5fa5-4944-bb1a-9ecd46c6c38d"/>
  </ds:schemaRefs>
</ds:datastoreItem>
</file>

<file path=docProps/app.xml><?xml version="1.0" encoding="utf-8"?>
<Properties xmlns="http://schemas.openxmlformats.org/officeDocument/2006/extended-properties" xmlns:vt="http://schemas.openxmlformats.org/officeDocument/2006/docPropsVTypes">
  <Template>2025 Duxbury 1_2-18_My First Document</Template>
  <TotalTime>1030</TotalTime>
  <Words>2536</Words>
  <Application>Microsoft Office PowerPoint</Application>
  <PresentationFormat>Widescreen</PresentationFormat>
  <Paragraphs>260</Paragraphs>
  <Slides>74</Slides>
  <Notes>11</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Working in an Existing Document and Using Microsoft Word</vt:lpstr>
      <vt:lpstr>Description</vt:lpstr>
      <vt:lpstr>Hello</vt:lpstr>
      <vt:lpstr>View Codes</vt:lpstr>
      <vt:lpstr>Alt + F3</vt:lpstr>
      <vt:lpstr>View Codes Is a Toggle</vt:lpstr>
      <vt:lpstr>Duck Call</vt:lpstr>
      <vt:lpstr>What Was “My First Document?”</vt:lpstr>
      <vt:lpstr>Peek at My First Document</vt:lpstr>
      <vt:lpstr>Demonstration and Practice 🦆</vt:lpstr>
      <vt:lpstr>Opening an Existing Document</vt:lpstr>
      <vt:lpstr>Distinction between DXB and BRF</vt:lpstr>
      <vt:lpstr>BRF and DXB File Views</vt:lpstr>
      <vt:lpstr>Poll Time! #1</vt:lpstr>
      <vt:lpstr>Poll One!</vt:lpstr>
      <vt:lpstr>Poll One, the Answer!</vt:lpstr>
      <vt:lpstr>A Very Important Setting in DBT</vt:lpstr>
      <vt:lpstr>The Very Important Setting</vt:lpstr>
      <vt:lpstr>Why is this setting so important?</vt:lpstr>
      <vt:lpstr>Read formatted braille WITHOUT interpretation</vt:lpstr>
      <vt:lpstr>Poll Time! #2</vt:lpstr>
      <vt:lpstr>Poll Two!</vt:lpstr>
      <vt:lpstr>Poll Two, the Answer!</vt:lpstr>
      <vt:lpstr>What About My Second Document? Third? …</vt:lpstr>
      <vt:lpstr>Poll Time! #3</vt:lpstr>
      <vt:lpstr>Poll Three!</vt:lpstr>
      <vt:lpstr>Poll Three, the Answer!</vt:lpstr>
      <vt:lpstr>QWERTY Keyboard</vt:lpstr>
      <vt:lpstr>Working In Braille Documents</vt:lpstr>
      <vt:lpstr>We Love Six-Key Entry</vt:lpstr>
      <vt:lpstr>Braille Writing Practice</vt:lpstr>
      <vt:lpstr>DANGER! DXB Editing and Chaos</vt:lpstr>
      <vt:lpstr>*You* Are Using DBT</vt:lpstr>
      <vt:lpstr>Poll Time! #4</vt:lpstr>
      <vt:lpstr>Poll Four!</vt:lpstr>
      <vt:lpstr>Poll Four, the Answer!</vt:lpstr>
      <vt:lpstr>Six-Key Entry in Print in DBT</vt:lpstr>
      <vt:lpstr>Duck Call (repeat)</vt:lpstr>
      <vt:lpstr>Working From Word</vt:lpstr>
      <vt:lpstr>One Quick Checklist, Word to DBT</vt:lpstr>
      <vt:lpstr>Demonstration and Practice in Word 🦆</vt:lpstr>
      <vt:lpstr>The “Braille Tab” on Word’s “Ribbon”</vt:lpstr>
      <vt:lpstr>A Braille Tab in the Wild</vt:lpstr>
      <vt:lpstr>What is SWIFT?</vt:lpstr>
      <vt:lpstr>Word Is Not Required to Use DBT</vt:lpstr>
      <vt:lpstr>File Management</vt:lpstr>
      <vt:lpstr>Multiple File Types</vt:lpstr>
      <vt:lpstr>Poll Time! #5</vt:lpstr>
      <vt:lpstr>Poll Five!</vt:lpstr>
      <vt:lpstr>Poll Five, the Answer!</vt:lpstr>
      <vt:lpstr>"Word"s of Advice</vt:lpstr>
      <vt:lpstr>Show Formatting</vt:lpstr>
      <vt:lpstr>Choose Draft View</vt:lpstr>
      <vt:lpstr>Poll Time! #6</vt:lpstr>
      <vt:lpstr>Poll Six!</vt:lpstr>
      <vt:lpstr>Poll Six, the Answer!</vt:lpstr>
      <vt:lpstr>Endless Array of Resources (Many Controls in the Cockpit)</vt:lpstr>
      <vt:lpstr>Codes, Guidelines, and Explanations</vt:lpstr>
      <vt:lpstr>Foundations of Duxbury</vt:lpstr>
      <vt:lpstr>Poll Time! #7</vt:lpstr>
      <vt:lpstr>Poll Seven!</vt:lpstr>
      <vt:lpstr>Poll Seven, the Answer!</vt:lpstr>
      <vt:lpstr>Objectives</vt:lpstr>
      <vt:lpstr>Contact information</vt:lpstr>
      <vt:lpstr>Other Parts of This Series</vt:lpstr>
      <vt:lpstr>BONUS CONTENT</vt:lpstr>
      <vt:lpstr>Is it sometimes better to edit the DXB rather than the DXP? …</vt:lpstr>
      <vt:lpstr>The Workflow That Works Works!</vt:lpstr>
      <vt:lpstr>Is there a cheat sheet to know what style to apply?</vt:lpstr>
      <vt:lpstr>DBT Resources for Code and Style Information</vt:lpstr>
      <vt:lpstr>How do I get started with SWIFT? (SWIFT is Duxbury’s free program “Send Word file Immediately For Translation;” it’s what makes Word have a “Braille” tab)</vt:lpstr>
      <vt:lpstr>Download and Follow Instructions</vt:lpstr>
      <vt:lpstr>DuxUser Email List</vt:lpstr>
      <vt:lpstr>There is always more to 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and Accessible</dc:title>
  <dc:creator>Kyle DeJute</dc:creator>
  <cp:lastModifiedBy>Kyle DeJute</cp:lastModifiedBy>
  <cp:revision>41</cp:revision>
  <dcterms:created xsi:type="dcterms:W3CDTF">2025-02-11T13:15:44Z</dcterms:created>
  <dcterms:modified xsi:type="dcterms:W3CDTF">2025-03-18T13:59:54Z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0x010100E84CB5B005916A469C68B1F32A71972C</vt:lpwstr>
  </property>
</Properties>
</file>